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56" r:id="rId2"/>
    <p:sldMasterId id="2147483775" r:id="rId3"/>
    <p:sldMasterId id="2147483795" r:id="rId4"/>
    <p:sldMasterId id="2147483814" r:id="rId5"/>
  </p:sldMasterIdLst>
  <p:notesMasterIdLst>
    <p:notesMasterId r:id="rId34"/>
  </p:notesMasterIdLst>
  <p:handoutMasterIdLst>
    <p:handoutMasterId r:id="rId35"/>
  </p:handoutMasterIdLst>
  <p:sldIdLst>
    <p:sldId id="265" r:id="rId6"/>
    <p:sldId id="271" r:id="rId7"/>
    <p:sldId id="270" r:id="rId8"/>
    <p:sldId id="272" r:id="rId9"/>
    <p:sldId id="273" r:id="rId10"/>
    <p:sldId id="275" r:id="rId11"/>
    <p:sldId id="274"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2" r:id="rId28"/>
    <p:sldId id="267" r:id="rId29"/>
    <p:sldId id="266" r:id="rId30"/>
    <p:sldId id="268" r:id="rId31"/>
    <p:sldId id="269" r:id="rId32"/>
    <p:sldId id="291" r:id="rId33"/>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K3vs3\yhteinen\Kauppakamarien%20kyselyt%20ym\Vientijohtajakysely\Kauppakamarin%20vientijohtajakysely.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K3vs3\yhteinen\Kauppakamarien%20kyselyt%20ym\Vientijohtajakysely\Kauppakamarin%20vientijohtajakysely.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K3vs3\yhteinen\Kauppakamarien%20kyselyt%20ym\Vientijohtajakysely\Kauppakamarin%20vientijohtajakysely.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K3vs3\yhteinen\Kauppakamarien%20kyselyt%20ym\Vientijohtajakysely\Kauppakamarin%20vientijohtajakysely.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K3vs3\yhteinen\Kauppakamarien%20kyselyt%20ym\Vientijohtajakysely\Kauppakamarin%20vientijohtajakysely.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K3vs3\yhteinen\Kauppakamarien%20kyselyt%20ym\Vientijohtajakysely\Kauppakamarin%20vientijohtajakysely.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K3vs3\yhteinen\Kauppakamarien%20kyselyt%20ym\Vientijohtajakysely\Kauppakamarin%20vientijohtajakysely.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K3vs3\yhteinen\Kauppakamarien%20kyselyt%20ym\Vientijohtajakysely\Kauppakamarin%20vientijohtajakysel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K3vs3\yhteinen\Kauppakamarien%20kyselyt%20ym\Vientijohtajakysely\Kauppakamarin%20vientijohtajakysel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K3vs3\yhteinen\Kauppakamarien%20kyselyt%20ym\Vientijohtajakysely\Kauppakamarin%20vientijohtajakysel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K3vs3\yhteinen\Kauppakamarien%20kyselyt%20ym\Vientijohtajakysely\Kauppakamarin%20vientijohtajakysel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K3vs3\yhteinen\Kauppakamarien%20kyselyt%20ym\Vientijohtajakysely\Kauppakamarin%20vientijohtajakysely.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K3vs3\yhteinen\Kauppakamarien%20kyselyt%20ym\Vientijohtajakysely\Kauppakamarin%20vientijohtajakysel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K3vs3\yhteinen\Kauppakamarien%20kyselyt%20ym\Vientijohtajakysely\Kauppakamarin%20vientijohtajakysel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K3vs3\yhteinen\Kauppakamarien%20kyselyt%20ym\Vientijohtajakysely\Kauppakamarin%20vientijohtajakysel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K3vs3\yhteinen\Kauppakamarien%20kyselyt%20ym\Vientijohtajakysely\Kauppakamarin%20vientijohtajakysel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42B2-4A22-8406-AB5255552AFC}"/>
              </c:ext>
            </c:extLst>
          </c:dPt>
          <c:dPt>
            <c:idx val="1"/>
            <c:invertIfNegative val="0"/>
            <c:bubble3D val="0"/>
            <c:spPr>
              <a:solidFill>
                <a:srgbClr val="9ACD32"/>
              </a:solidFill>
            </c:spPr>
            <c:extLst>
              <c:ext xmlns:c16="http://schemas.microsoft.com/office/drawing/2014/chart" uri="{C3380CC4-5D6E-409C-BE32-E72D297353CC}">
                <c16:uniqueId val="{00000002-42B2-4A22-8406-AB5255552AFC}"/>
              </c:ext>
            </c:extLst>
          </c:dPt>
          <c:dPt>
            <c:idx val="2"/>
            <c:invertIfNegative val="0"/>
            <c:bubble3D val="0"/>
            <c:spPr>
              <a:solidFill>
                <a:srgbClr val="708090"/>
              </a:solidFill>
            </c:spPr>
            <c:extLst>
              <c:ext xmlns:c16="http://schemas.microsoft.com/office/drawing/2014/chart" uri="{C3380CC4-5D6E-409C-BE32-E72D297353CC}">
                <c16:uniqueId val="{00000004-42B2-4A22-8406-AB5255552AFC}"/>
              </c:ext>
            </c:extLst>
          </c:dPt>
          <c:dPt>
            <c:idx val="3"/>
            <c:invertIfNegative val="0"/>
            <c:bubble3D val="0"/>
            <c:spPr>
              <a:solidFill>
                <a:srgbClr val="CD853F"/>
              </a:solidFill>
            </c:spPr>
            <c:extLst>
              <c:ext xmlns:c16="http://schemas.microsoft.com/office/drawing/2014/chart" uri="{C3380CC4-5D6E-409C-BE32-E72D297353CC}">
                <c16:uniqueId val="{00000006-42B2-4A22-8406-AB5255552AFC}"/>
              </c:ext>
            </c:extLst>
          </c:dPt>
          <c:dPt>
            <c:idx val="4"/>
            <c:invertIfNegative val="0"/>
            <c:bubble3D val="0"/>
            <c:spPr>
              <a:solidFill>
                <a:srgbClr val="B22222"/>
              </a:solidFill>
            </c:spPr>
            <c:extLst>
              <c:ext xmlns:c16="http://schemas.microsoft.com/office/drawing/2014/chart" uri="{C3380CC4-5D6E-409C-BE32-E72D297353CC}">
                <c16:uniqueId val="{00000008-42B2-4A22-8406-AB5255552AFC}"/>
              </c:ext>
            </c:extLst>
          </c:dPt>
          <c:dLbls>
            <c:numFmt formatCode="0.0%" sourceLinked="0"/>
            <c:spPr>
              <a:noFill/>
              <a:ln>
                <a:noFill/>
              </a:ln>
              <a:effectLst/>
            </c:spPr>
            <c:txPr>
              <a:bodyPr rot="0" vert="horz"/>
              <a:lstStyle/>
              <a:p>
                <a:pPr algn="ctr">
                  <a:defRPr lang="en-US" sz="1200" u="none" baseline="0">
                    <a:latin typeface="+mj-lt"/>
                    <a:ea typeface="Calibri"/>
                    <a:cs typeface="Calibri"/>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'4 Kysymys'!$B$36:$B$40</c:f>
              <c:strCache>
                <c:ptCount val="5"/>
                <c:pt idx="0">
                  <c:v>Kasvanut merkittävästi (yli 20 %)</c:v>
                </c:pt>
                <c:pt idx="1">
                  <c:v>Kasvanut jonkin verran (noin 5–20 %)</c:v>
                </c:pt>
                <c:pt idx="2">
                  <c:v>Pysynyt ennallaan (+ - 0)</c:v>
                </c:pt>
                <c:pt idx="3">
                  <c:v>Laskenut jonkin verran (noin 5-20 %)</c:v>
                </c:pt>
                <c:pt idx="4">
                  <c:v>Laskenut merkittävästi (yli 20 %)</c:v>
                </c:pt>
              </c:strCache>
            </c:strRef>
          </c:cat>
          <c:val>
            <c:numRef>
              <c:f>'4 Kysymys'!$C$36:$C$40</c:f>
              <c:numCache>
                <c:formatCode>0.0%</c:formatCode>
                <c:ptCount val="5"/>
                <c:pt idx="0">
                  <c:v>3.2786885245901641E-2</c:v>
                </c:pt>
                <c:pt idx="1">
                  <c:v>0.11475409836065574</c:v>
                </c:pt>
                <c:pt idx="2">
                  <c:v>0.26229508196721313</c:v>
                </c:pt>
                <c:pt idx="3">
                  <c:v>0.37158469945355194</c:v>
                </c:pt>
                <c:pt idx="4">
                  <c:v>0.21857923497267762</c:v>
                </c:pt>
              </c:numCache>
            </c:numRef>
          </c:val>
          <c:extLst>
            <c:ext xmlns:c16="http://schemas.microsoft.com/office/drawing/2014/chart" uri="{C3380CC4-5D6E-409C-BE32-E72D297353CC}">
              <c16:uniqueId val="{00000009-42B2-4A22-8406-AB5255552AFC}"/>
            </c:ext>
          </c:extLst>
        </c:ser>
        <c:dLbls>
          <c:showLegendKey val="0"/>
          <c:showVal val="0"/>
          <c:showCatName val="0"/>
          <c:showSerName val="0"/>
          <c:showPercent val="0"/>
          <c:showBubbleSize val="0"/>
        </c:dLbls>
        <c:gapWidth val="40"/>
        <c:axId val="37085291"/>
        <c:axId val="22601223"/>
      </c:barChart>
      <c:catAx>
        <c:axId val="37085291"/>
        <c:scaling>
          <c:orientation val="minMax"/>
        </c:scaling>
        <c:delete val="0"/>
        <c:axPos val="b"/>
        <c:numFmt formatCode="General" sourceLinked="1"/>
        <c:majorTickMark val="out"/>
        <c:minorTickMark val="none"/>
        <c:tickLblPos val="nextTo"/>
        <c:spPr>
          <a:ln>
            <a:noFill/>
          </a:ln>
        </c:spPr>
        <c:txPr>
          <a:bodyPr rot="0" vert="horz"/>
          <a:lstStyle/>
          <a:p>
            <a:pPr>
              <a:defRPr lang="en-US" sz="1100" b="0" u="none" baseline="0">
                <a:solidFill>
                  <a:srgbClr val="000000"/>
                </a:solidFill>
                <a:latin typeface="+mj-lt"/>
                <a:ea typeface="Calibri"/>
                <a:cs typeface="Calibri"/>
              </a:defRPr>
            </a:pPr>
            <a:endParaRPr lang="fi-FI"/>
          </a:p>
        </c:txPr>
        <c:crossAx val="22601223"/>
        <c:crosses val="autoZero"/>
        <c:auto val="0"/>
        <c:lblAlgn val="ctr"/>
        <c:lblOffset val="100"/>
        <c:noMultiLvlLbl val="0"/>
      </c:catAx>
      <c:valAx>
        <c:axId val="22601223"/>
        <c:scaling>
          <c:orientation val="minMax"/>
          <c:max val="0.5"/>
          <c:min val="0"/>
        </c:scaling>
        <c:delete val="0"/>
        <c:axPos val="l"/>
        <c:majorGridlines>
          <c:spPr>
            <a:ln w="12700">
              <a:solidFill>
                <a:srgbClr val="D3D3D3"/>
              </a:solidFill>
            </a:ln>
          </c:spPr>
        </c:majorGridlines>
        <c:title>
          <c:tx>
            <c:rich>
              <a:bodyPr rot="-5400000" vert="horz"/>
              <a:lstStyle/>
              <a:p>
                <a:pPr algn="ctr">
                  <a:defRPr>
                    <a:latin typeface="+mj-lt"/>
                  </a:defRPr>
                </a:pPr>
                <a:r>
                  <a:rPr lang="en-US">
                    <a:latin typeface="+mj-lt"/>
                  </a:rPr>
                  <a:t>Prosentti</a:t>
                </a:r>
              </a:p>
            </c:rich>
          </c:tx>
          <c:overlay val="0"/>
          <c:spPr>
            <a:noFill/>
            <a:ln>
              <a:noFill/>
            </a:ln>
          </c:spPr>
        </c:title>
        <c:numFmt formatCode="0%" sourceLinked="0"/>
        <c:majorTickMark val="out"/>
        <c:minorTickMark val="none"/>
        <c:tickLblPos val="nextTo"/>
        <c:spPr>
          <a:ln>
            <a:noFill/>
          </a:ln>
        </c:spPr>
        <c:txPr>
          <a:bodyPr/>
          <a:lstStyle/>
          <a:p>
            <a:pPr>
              <a:defRPr>
                <a:latin typeface="+mj-lt"/>
              </a:defRPr>
            </a:pPr>
            <a:endParaRPr lang="fi-FI"/>
          </a:p>
        </c:txPr>
        <c:crossAx val="37085291"/>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Calibri"/>
          <a:ea typeface="Calibri"/>
          <a:cs typeface="Calibri"/>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D7E3-42BB-AEFD-8D296C7CAA9E}"/>
              </c:ext>
            </c:extLst>
          </c:dPt>
          <c:dPt>
            <c:idx val="1"/>
            <c:invertIfNegative val="0"/>
            <c:bubble3D val="0"/>
            <c:spPr>
              <a:solidFill>
                <a:srgbClr val="9ACD32"/>
              </a:solidFill>
            </c:spPr>
            <c:extLst>
              <c:ext xmlns:c16="http://schemas.microsoft.com/office/drawing/2014/chart" uri="{C3380CC4-5D6E-409C-BE32-E72D297353CC}">
                <c16:uniqueId val="{00000002-D7E3-42BB-AEFD-8D296C7CAA9E}"/>
              </c:ext>
            </c:extLst>
          </c:dPt>
          <c:dPt>
            <c:idx val="2"/>
            <c:invertIfNegative val="0"/>
            <c:bubble3D val="0"/>
            <c:spPr>
              <a:solidFill>
                <a:srgbClr val="708090"/>
              </a:solidFill>
            </c:spPr>
            <c:extLst>
              <c:ext xmlns:c16="http://schemas.microsoft.com/office/drawing/2014/chart" uri="{C3380CC4-5D6E-409C-BE32-E72D297353CC}">
                <c16:uniqueId val="{00000004-D7E3-42BB-AEFD-8D296C7CAA9E}"/>
              </c:ext>
            </c:extLst>
          </c:dPt>
          <c:dLbls>
            <c:numFmt formatCode="0.0%" sourceLinked="0"/>
            <c:spPr>
              <a:noFill/>
              <a:ln>
                <a:noFill/>
              </a:ln>
              <a:effectLst/>
            </c:spPr>
            <c:txPr>
              <a:bodyPr rot="0" vert="horz"/>
              <a:lstStyle/>
              <a:p>
                <a:pPr algn="ctr">
                  <a:defRPr sz="12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'13 Kysymys'!$B$34:$B$36</c:f>
              <c:strCache>
                <c:ptCount val="3"/>
                <c:pt idx="0">
                  <c:v>Ei ongelmia</c:v>
                </c:pt>
                <c:pt idx="1">
                  <c:v>Jonkin verran ongelmia</c:v>
                </c:pt>
                <c:pt idx="2">
                  <c:v>Paljon ongelmia</c:v>
                </c:pt>
              </c:strCache>
            </c:strRef>
          </c:cat>
          <c:val>
            <c:numRef>
              <c:f>'13 Kysymys'!$C$34:$C$36</c:f>
              <c:numCache>
                <c:formatCode>0.0%</c:formatCode>
                <c:ptCount val="3"/>
                <c:pt idx="0">
                  <c:v>0.54411764705882348</c:v>
                </c:pt>
                <c:pt idx="1">
                  <c:v>0.20588235294117649</c:v>
                </c:pt>
                <c:pt idx="2">
                  <c:v>0.25</c:v>
                </c:pt>
              </c:numCache>
            </c:numRef>
          </c:val>
          <c:extLst>
            <c:ext xmlns:c16="http://schemas.microsoft.com/office/drawing/2014/chart" uri="{C3380CC4-5D6E-409C-BE32-E72D297353CC}">
              <c16:uniqueId val="{00000005-D7E3-42BB-AEFD-8D296C7CAA9E}"/>
            </c:ext>
          </c:extLst>
        </c:ser>
        <c:dLbls>
          <c:showLegendKey val="0"/>
          <c:showVal val="0"/>
          <c:showCatName val="0"/>
          <c:showSerName val="0"/>
          <c:showPercent val="0"/>
          <c:showBubbleSize val="0"/>
        </c:dLbls>
        <c:gapWidth val="40"/>
        <c:axId val="38541696"/>
        <c:axId val="58325935"/>
      </c:barChart>
      <c:catAx>
        <c:axId val="38541696"/>
        <c:scaling>
          <c:orientation val="minMax"/>
        </c:scaling>
        <c:delete val="0"/>
        <c:axPos val="b"/>
        <c:numFmt formatCode="General" sourceLinked="1"/>
        <c:majorTickMark val="out"/>
        <c:minorTickMark val="none"/>
        <c:tickLblPos val="nextTo"/>
        <c:spPr>
          <a:ln>
            <a:noFill/>
          </a:ln>
        </c:spPr>
        <c:txPr>
          <a:bodyPr rot="0" vert="horz"/>
          <a:lstStyle/>
          <a:p>
            <a:pPr>
              <a:defRPr/>
            </a:pPr>
            <a:endParaRPr lang="fi-FI"/>
          </a:p>
        </c:txPr>
        <c:crossAx val="58325935"/>
        <c:crosses val="autoZero"/>
        <c:auto val="0"/>
        <c:lblAlgn val="ctr"/>
        <c:lblOffset val="100"/>
        <c:noMultiLvlLbl val="0"/>
      </c:catAx>
      <c:valAx>
        <c:axId val="58325935"/>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38541696"/>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mj-lt"/>
          <a:ea typeface="Calibri"/>
          <a:cs typeface="Calibri"/>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619C-4894-BF40-961E983CB950}"/>
              </c:ext>
            </c:extLst>
          </c:dPt>
          <c:dPt>
            <c:idx val="1"/>
            <c:invertIfNegative val="0"/>
            <c:bubble3D val="0"/>
            <c:spPr>
              <a:solidFill>
                <a:srgbClr val="9ACD32"/>
              </a:solidFill>
            </c:spPr>
            <c:extLst>
              <c:ext xmlns:c16="http://schemas.microsoft.com/office/drawing/2014/chart" uri="{C3380CC4-5D6E-409C-BE32-E72D297353CC}">
                <c16:uniqueId val="{00000002-619C-4894-BF40-961E983CB950}"/>
              </c:ext>
            </c:extLst>
          </c:dPt>
          <c:dPt>
            <c:idx val="2"/>
            <c:invertIfNegative val="0"/>
            <c:bubble3D val="0"/>
            <c:spPr>
              <a:solidFill>
                <a:srgbClr val="708090"/>
              </a:solidFill>
            </c:spPr>
            <c:extLst>
              <c:ext xmlns:c16="http://schemas.microsoft.com/office/drawing/2014/chart" uri="{C3380CC4-5D6E-409C-BE32-E72D297353CC}">
                <c16:uniqueId val="{00000004-619C-4894-BF40-961E983CB950}"/>
              </c:ext>
            </c:extLst>
          </c:dPt>
          <c:dLbls>
            <c:numFmt formatCode="0.0%" sourceLinked="0"/>
            <c:spPr>
              <a:noFill/>
              <a:ln>
                <a:noFill/>
              </a:ln>
              <a:effectLst/>
            </c:spPr>
            <c:txPr>
              <a:bodyPr rot="0" vert="horz"/>
              <a:lstStyle/>
              <a:p>
                <a:pPr algn="ctr">
                  <a:defRPr sz="12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'15 Kysymys'!$B$36:$B$38</c:f>
              <c:strCache>
                <c:ptCount val="3"/>
                <c:pt idx="0">
                  <c:v>Heikentynyt</c:v>
                </c:pt>
                <c:pt idx="1">
                  <c:v>Parantunut</c:v>
                </c:pt>
                <c:pt idx="2">
                  <c:v>Ei ole merkittävästi muuttunut</c:v>
                </c:pt>
              </c:strCache>
            </c:strRef>
          </c:cat>
          <c:val>
            <c:numRef>
              <c:f>'15 Kysymys'!$C$36:$C$38</c:f>
              <c:numCache>
                <c:formatCode>0.0%</c:formatCode>
                <c:ptCount val="3"/>
                <c:pt idx="0">
                  <c:v>0.29347826086956524</c:v>
                </c:pt>
                <c:pt idx="1">
                  <c:v>1.6304347826086956E-2</c:v>
                </c:pt>
                <c:pt idx="2">
                  <c:v>0.69021739130434778</c:v>
                </c:pt>
              </c:numCache>
            </c:numRef>
          </c:val>
          <c:extLst>
            <c:ext xmlns:c16="http://schemas.microsoft.com/office/drawing/2014/chart" uri="{C3380CC4-5D6E-409C-BE32-E72D297353CC}">
              <c16:uniqueId val="{00000005-619C-4894-BF40-961E983CB950}"/>
            </c:ext>
          </c:extLst>
        </c:ser>
        <c:dLbls>
          <c:showLegendKey val="0"/>
          <c:showVal val="0"/>
          <c:showCatName val="0"/>
          <c:showSerName val="0"/>
          <c:showPercent val="0"/>
          <c:showBubbleSize val="0"/>
        </c:dLbls>
        <c:gapWidth val="40"/>
        <c:axId val="40692945"/>
        <c:axId val="34763234"/>
      </c:barChart>
      <c:catAx>
        <c:axId val="40692945"/>
        <c:scaling>
          <c:orientation val="minMax"/>
        </c:scaling>
        <c:delete val="0"/>
        <c:axPos val="b"/>
        <c:numFmt formatCode="General" sourceLinked="1"/>
        <c:majorTickMark val="out"/>
        <c:minorTickMark val="none"/>
        <c:tickLblPos val="nextTo"/>
        <c:spPr>
          <a:ln>
            <a:noFill/>
          </a:ln>
        </c:spPr>
        <c:txPr>
          <a:bodyPr rot="0" vert="horz"/>
          <a:lstStyle/>
          <a:p>
            <a:pPr>
              <a:defRPr/>
            </a:pPr>
            <a:endParaRPr lang="fi-FI"/>
          </a:p>
        </c:txPr>
        <c:crossAx val="34763234"/>
        <c:crosses val="autoZero"/>
        <c:auto val="0"/>
        <c:lblAlgn val="ctr"/>
        <c:lblOffset val="100"/>
        <c:noMultiLvlLbl val="0"/>
      </c:catAx>
      <c:valAx>
        <c:axId val="34763234"/>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40692945"/>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mj-lt"/>
          <a:ea typeface="Calibri"/>
          <a:cs typeface="Calibri"/>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2347-4640-8F80-5E29440E3989}"/>
              </c:ext>
            </c:extLst>
          </c:dPt>
          <c:dPt>
            <c:idx val="1"/>
            <c:invertIfNegative val="0"/>
            <c:bubble3D val="0"/>
            <c:spPr>
              <a:solidFill>
                <a:srgbClr val="9ACD32"/>
              </a:solidFill>
            </c:spPr>
            <c:extLst>
              <c:ext xmlns:c16="http://schemas.microsoft.com/office/drawing/2014/chart" uri="{C3380CC4-5D6E-409C-BE32-E72D297353CC}">
                <c16:uniqueId val="{00000002-2347-4640-8F80-5E29440E3989}"/>
              </c:ext>
            </c:extLst>
          </c:dPt>
          <c:dPt>
            <c:idx val="2"/>
            <c:invertIfNegative val="0"/>
            <c:bubble3D val="0"/>
            <c:spPr>
              <a:solidFill>
                <a:srgbClr val="708090"/>
              </a:solidFill>
            </c:spPr>
            <c:extLst>
              <c:ext xmlns:c16="http://schemas.microsoft.com/office/drawing/2014/chart" uri="{C3380CC4-5D6E-409C-BE32-E72D297353CC}">
                <c16:uniqueId val="{00000004-2347-4640-8F80-5E29440E3989}"/>
              </c:ext>
            </c:extLst>
          </c:dPt>
          <c:dLbls>
            <c:numFmt formatCode="0.0%" sourceLinked="0"/>
            <c:spPr>
              <a:noFill/>
              <a:ln>
                <a:noFill/>
              </a:ln>
              <a:effectLst/>
            </c:spPr>
            <c:txPr>
              <a:bodyPr rot="0" vert="horz"/>
              <a:lstStyle/>
              <a:p>
                <a:pPr algn="ctr">
                  <a:defRPr sz="12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'17 Kysymys'!$B$34:$B$36</c:f>
              <c:strCache>
                <c:ptCount val="3"/>
                <c:pt idx="0">
                  <c:v>Heikkenee</c:v>
                </c:pt>
                <c:pt idx="1">
                  <c:v>Paranee</c:v>
                </c:pt>
                <c:pt idx="2">
                  <c:v>Ei muutu</c:v>
                </c:pt>
              </c:strCache>
            </c:strRef>
          </c:cat>
          <c:val>
            <c:numRef>
              <c:f>'17 Kysymys'!$C$34:$C$36</c:f>
              <c:numCache>
                <c:formatCode>0.0%</c:formatCode>
                <c:ptCount val="3"/>
                <c:pt idx="0">
                  <c:v>9.8901098901098911E-2</c:v>
                </c:pt>
                <c:pt idx="1">
                  <c:v>0.19230769230769229</c:v>
                </c:pt>
                <c:pt idx="2">
                  <c:v>0.70879120879120883</c:v>
                </c:pt>
              </c:numCache>
            </c:numRef>
          </c:val>
          <c:extLst>
            <c:ext xmlns:c16="http://schemas.microsoft.com/office/drawing/2014/chart" uri="{C3380CC4-5D6E-409C-BE32-E72D297353CC}">
              <c16:uniqueId val="{00000005-2347-4640-8F80-5E29440E3989}"/>
            </c:ext>
          </c:extLst>
        </c:ser>
        <c:dLbls>
          <c:showLegendKey val="0"/>
          <c:showVal val="0"/>
          <c:showCatName val="0"/>
          <c:showSerName val="0"/>
          <c:showPercent val="0"/>
          <c:showBubbleSize val="0"/>
        </c:dLbls>
        <c:gapWidth val="40"/>
        <c:axId val="61859706"/>
        <c:axId val="30616431"/>
      </c:barChart>
      <c:catAx>
        <c:axId val="61859706"/>
        <c:scaling>
          <c:orientation val="minMax"/>
        </c:scaling>
        <c:delete val="0"/>
        <c:axPos val="b"/>
        <c:numFmt formatCode="General" sourceLinked="1"/>
        <c:majorTickMark val="out"/>
        <c:minorTickMark val="none"/>
        <c:tickLblPos val="nextTo"/>
        <c:spPr>
          <a:ln>
            <a:noFill/>
          </a:ln>
        </c:spPr>
        <c:txPr>
          <a:bodyPr rot="0" vert="horz"/>
          <a:lstStyle/>
          <a:p>
            <a:pPr>
              <a:defRPr/>
            </a:pPr>
            <a:endParaRPr lang="fi-FI"/>
          </a:p>
        </c:txPr>
        <c:crossAx val="30616431"/>
        <c:crosses val="autoZero"/>
        <c:auto val="0"/>
        <c:lblAlgn val="ctr"/>
        <c:lblOffset val="100"/>
        <c:noMultiLvlLbl val="0"/>
      </c:catAx>
      <c:valAx>
        <c:axId val="30616431"/>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61859706"/>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mj-lt"/>
          <a:ea typeface="Calibri"/>
          <a:cs typeface="Calibri"/>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6C6C-4620-8D69-691F0CF934C4}"/>
              </c:ext>
            </c:extLst>
          </c:dPt>
          <c:dPt>
            <c:idx val="1"/>
            <c:invertIfNegative val="0"/>
            <c:bubble3D val="0"/>
            <c:spPr>
              <a:solidFill>
                <a:srgbClr val="9ACD32"/>
              </a:solidFill>
            </c:spPr>
            <c:extLst>
              <c:ext xmlns:c16="http://schemas.microsoft.com/office/drawing/2014/chart" uri="{C3380CC4-5D6E-409C-BE32-E72D297353CC}">
                <c16:uniqueId val="{00000002-6C6C-4620-8D69-691F0CF934C4}"/>
              </c:ext>
            </c:extLst>
          </c:dPt>
          <c:dPt>
            <c:idx val="2"/>
            <c:invertIfNegative val="0"/>
            <c:bubble3D val="0"/>
            <c:spPr>
              <a:solidFill>
                <a:srgbClr val="708090"/>
              </a:solidFill>
            </c:spPr>
            <c:extLst>
              <c:ext xmlns:c16="http://schemas.microsoft.com/office/drawing/2014/chart" uri="{C3380CC4-5D6E-409C-BE32-E72D297353CC}">
                <c16:uniqueId val="{00000004-6C6C-4620-8D69-691F0CF934C4}"/>
              </c:ext>
            </c:extLst>
          </c:dPt>
          <c:dPt>
            <c:idx val="3"/>
            <c:invertIfNegative val="0"/>
            <c:bubble3D val="0"/>
            <c:spPr>
              <a:solidFill>
                <a:srgbClr val="CD853F"/>
              </a:solidFill>
            </c:spPr>
            <c:extLst>
              <c:ext xmlns:c16="http://schemas.microsoft.com/office/drawing/2014/chart" uri="{C3380CC4-5D6E-409C-BE32-E72D297353CC}">
                <c16:uniqueId val="{00000006-6C6C-4620-8D69-691F0CF934C4}"/>
              </c:ext>
            </c:extLst>
          </c:dPt>
          <c:dLbls>
            <c:numFmt formatCode="0.0%" sourceLinked="0"/>
            <c:spPr>
              <a:noFill/>
              <a:ln>
                <a:noFill/>
              </a:ln>
              <a:effectLst/>
            </c:spPr>
            <c:txPr>
              <a:bodyPr rot="0" vert="horz"/>
              <a:lstStyle/>
              <a:p>
                <a:pPr algn="ctr">
                  <a:defRPr sz="12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'19 Kysymys'!$B$34:$B$37</c:f>
              <c:strCache>
                <c:ptCount val="4"/>
                <c:pt idx="0">
                  <c:v>Kansalliset elvytystoimet suosivat yksinomaan kyseisen maan yrityksiä</c:v>
                </c:pt>
                <c:pt idx="1">
                  <c:v>Kansalliset elvytystoimet avaavat yrityksellemme uusia vientimahdollisuuksia</c:v>
                </c:pt>
                <c:pt idx="2">
                  <c:v>Kansalliset elvytystoimet rajoittavat tai vaikeuttavat yrityksemme vientiä </c:v>
                </c:pt>
                <c:pt idx="3">
                  <c:v>Kansalliset elvytystoimet eivät vaikuta mitenkään yritykseemme kohdemaissa</c:v>
                </c:pt>
              </c:strCache>
            </c:strRef>
          </c:cat>
          <c:val>
            <c:numRef>
              <c:f>'19 Kysymys'!$C$34:$C$37</c:f>
              <c:numCache>
                <c:formatCode>0.0%</c:formatCode>
                <c:ptCount val="4"/>
                <c:pt idx="0">
                  <c:v>0.22651933701657459</c:v>
                </c:pt>
                <c:pt idx="1">
                  <c:v>0.35911602209944748</c:v>
                </c:pt>
                <c:pt idx="2">
                  <c:v>9.3922651933701654E-2</c:v>
                </c:pt>
                <c:pt idx="3">
                  <c:v>0.32044198895027626</c:v>
                </c:pt>
              </c:numCache>
            </c:numRef>
          </c:val>
          <c:extLst>
            <c:ext xmlns:c16="http://schemas.microsoft.com/office/drawing/2014/chart" uri="{C3380CC4-5D6E-409C-BE32-E72D297353CC}">
              <c16:uniqueId val="{00000007-6C6C-4620-8D69-691F0CF934C4}"/>
            </c:ext>
          </c:extLst>
        </c:ser>
        <c:dLbls>
          <c:showLegendKey val="0"/>
          <c:showVal val="0"/>
          <c:showCatName val="0"/>
          <c:showSerName val="0"/>
          <c:showPercent val="0"/>
          <c:showBubbleSize val="0"/>
        </c:dLbls>
        <c:gapWidth val="40"/>
        <c:axId val="21631659"/>
        <c:axId val="1569645"/>
      </c:barChart>
      <c:catAx>
        <c:axId val="21631659"/>
        <c:scaling>
          <c:orientation val="minMax"/>
        </c:scaling>
        <c:delete val="0"/>
        <c:axPos val="b"/>
        <c:numFmt formatCode="General" sourceLinked="1"/>
        <c:majorTickMark val="out"/>
        <c:minorTickMark val="none"/>
        <c:tickLblPos val="nextTo"/>
        <c:spPr>
          <a:ln>
            <a:noFill/>
          </a:ln>
        </c:spPr>
        <c:txPr>
          <a:bodyPr rot="0" vert="horz"/>
          <a:lstStyle/>
          <a:p>
            <a:pPr>
              <a:defRPr/>
            </a:pPr>
            <a:endParaRPr lang="fi-FI"/>
          </a:p>
        </c:txPr>
        <c:crossAx val="1569645"/>
        <c:crosses val="autoZero"/>
        <c:auto val="0"/>
        <c:lblAlgn val="ctr"/>
        <c:lblOffset val="100"/>
        <c:noMultiLvlLbl val="0"/>
      </c:catAx>
      <c:valAx>
        <c:axId val="1569645"/>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21631659"/>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mj-lt"/>
          <a:ea typeface="Calibri"/>
          <a:cs typeface="Calibri"/>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D606-4A88-8407-BAC59165EBA0}"/>
              </c:ext>
            </c:extLst>
          </c:dPt>
          <c:dPt>
            <c:idx val="1"/>
            <c:invertIfNegative val="0"/>
            <c:bubble3D val="0"/>
            <c:spPr>
              <a:solidFill>
                <a:srgbClr val="9ACD32"/>
              </a:solidFill>
            </c:spPr>
            <c:extLst>
              <c:ext xmlns:c16="http://schemas.microsoft.com/office/drawing/2014/chart" uri="{C3380CC4-5D6E-409C-BE32-E72D297353CC}">
                <c16:uniqueId val="{00000002-D606-4A88-8407-BAC59165EBA0}"/>
              </c:ext>
            </c:extLst>
          </c:dPt>
          <c:dPt>
            <c:idx val="2"/>
            <c:invertIfNegative val="0"/>
            <c:bubble3D val="0"/>
            <c:spPr>
              <a:solidFill>
                <a:srgbClr val="708090"/>
              </a:solidFill>
            </c:spPr>
            <c:extLst>
              <c:ext xmlns:c16="http://schemas.microsoft.com/office/drawing/2014/chart" uri="{C3380CC4-5D6E-409C-BE32-E72D297353CC}">
                <c16:uniqueId val="{00000004-D606-4A88-8407-BAC59165EBA0}"/>
              </c:ext>
            </c:extLst>
          </c:dPt>
          <c:dPt>
            <c:idx val="3"/>
            <c:invertIfNegative val="0"/>
            <c:bubble3D val="0"/>
            <c:spPr>
              <a:solidFill>
                <a:srgbClr val="CD853F"/>
              </a:solidFill>
            </c:spPr>
            <c:extLst>
              <c:ext xmlns:c16="http://schemas.microsoft.com/office/drawing/2014/chart" uri="{C3380CC4-5D6E-409C-BE32-E72D297353CC}">
                <c16:uniqueId val="{00000006-D606-4A88-8407-BAC59165EBA0}"/>
              </c:ext>
            </c:extLst>
          </c:dPt>
          <c:dPt>
            <c:idx val="4"/>
            <c:invertIfNegative val="0"/>
            <c:bubble3D val="0"/>
            <c:spPr>
              <a:solidFill>
                <a:srgbClr val="B22222"/>
              </a:solidFill>
            </c:spPr>
            <c:extLst>
              <c:ext xmlns:c16="http://schemas.microsoft.com/office/drawing/2014/chart" uri="{C3380CC4-5D6E-409C-BE32-E72D297353CC}">
                <c16:uniqueId val="{00000008-D606-4A88-8407-BAC59165EBA0}"/>
              </c:ext>
            </c:extLst>
          </c:dPt>
          <c:dPt>
            <c:idx val="5"/>
            <c:invertIfNegative val="0"/>
            <c:bubble3D val="0"/>
            <c:spPr>
              <a:solidFill>
                <a:srgbClr val="FFA500"/>
              </a:solidFill>
            </c:spPr>
            <c:extLst>
              <c:ext xmlns:c16="http://schemas.microsoft.com/office/drawing/2014/chart" uri="{C3380CC4-5D6E-409C-BE32-E72D297353CC}">
                <c16:uniqueId val="{0000000A-D606-4A88-8407-BAC59165EBA0}"/>
              </c:ext>
            </c:extLst>
          </c:dPt>
          <c:dPt>
            <c:idx val="6"/>
            <c:invertIfNegative val="0"/>
            <c:bubble3D val="0"/>
            <c:spPr>
              <a:solidFill>
                <a:srgbClr val="A1A1A1"/>
              </a:solidFill>
            </c:spPr>
            <c:extLst>
              <c:ext xmlns:c16="http://schemas.microsoft.com/office/drawing/2014/chart" uri="{C3380CC4-5D6E-409C-BE32-E72D297353CC}">
                <c16:uniqueId val="{0000000C-D606-4A88-8407-BAC59165EBA0}"/>
              </c:ext>
            </c:extLst>
          </c:dPt>
          <c:dPt>
            <c:idx val="7"/>
            <c:invertIfNegative val="0"/>
            <c:bubble3D val="0"/>
            <c:spPr>
              <a:solidFill>
                <a:srgbClr val="FF4500"/>
              </a:solidFill>
            </c:spPr>
            <c:extLst>
              <c:ext xmlns:c16="http://schemas.microsoft.com/office/drawing/2014/chart" uri="{C3380CC4-5D6E-409C-BE32-E72D297353CC}">
                <c16:uniqueId val="{0000000E-D606-4A88-8407-BAC59165EBA0}"/>
              </c:ext>
            </c:extLst>
          </c:dPt>
          <c:dPt>
            <c:idx val="8"/>
            <c:invertIfNegative val="0"/>
            <c:bubble3D val="0"/>
            <c:spPr>
              <a:solidFill>
                <a:srgbClr val="A0522D"/>
              </a:solidFill>
            </c:spPr>
            <c:extLst>
              <c:ext xmlns:c16="http://schemas.microsoft.com/office/drawing/2014/chart" uri="{C3380CC4-5D6E-409C-BE32-E72D297353CC}">
                <c16:uniqueId val="{00000010-D606-4A88-8407-BAC59165EBA0}"/>
              </c:ext>
            </c:extLst>
          </c:dPt>
          <c:dPt>
            <c:idx val="9"/>
            <c:invertIfNegative val="0"/>
            <c:bubble3D val="0"/>
            <c:spPr>
              <a:solidFill>
                <a:srgbClr val="FFD700"/>
              </a:solidFill>
            </c:spPr>
            <c:extLst>
              <c:ext xmlns:c16="http://schemas.microsoft.com/office/drawing/2014/chart" uri="{C3380CC4-5D6E-409C-BE32-E72D297353CC}">
                <c16:uniqueId val="{00000012-D606-4A88-8407-BAC59165EBA0}"/>
              </c:ext>
            </c:extLst>
          </c:dPt>
          <c:dPt>
            <c:idx val="10"/>
            <c:invertIfNegative val="0"/>
            <c:bubble3D val="0"/>
            <c:spPr>
              <a:solidFill>
                <a:srgbClr val="3CB371"/>
              </a:solidFill>
            </c:spPr>
            <c:extLst>
              <c:ext xmlns:c16="http://schemas.microsoft.com/office/drawing/2014/chart" uri="{C3380CC4-5D6E-409C-BE32-E72D297353CC}">
                <c16:uniqueId val="{00000014-D606-4A88-8407-BAC59165EBA0}"/>
              </c:ext>
            </c:extLst>
          </c:dPt>
          <c:dPt>
            <c:idx val="11"/>
            <c:invertIfNegative val="0"/>
            <c:bubble3D val="0"/>
            <c:spPr>
              <a:solidFill>
                <a:srgbClr val="54A9DD"/>
              </a:solidFill>
            </c:spPr>
            <c:extLst>
              <c:ext xmlns:c16="http://schemas.microsoft.com/office/drawing/2014/chart" uri="{C3380CC4-5D6E-409C-BE32-E72D297353CC}">
                <c16:uniqueId val="{00000016-D606-4A88-8407-BAC59165EBA0}"/>
              </c:ext>
            </c:extLst>
          </c:dPt>
          <c:dPt>
            <c:idx val="12"/>
            <c:invertIfNegative val="0"/>
            <c:bubble3D val="0"/>
            <c:spPr>
              <a:solidFill>
                <a:srgbClr val="6A5ACD"/>
              </a:solidFill>
            </c:spPr>
            <c:extLst>
              <c:ext xmlns:c16="http://schemas.microsoft.com/office/drawing/2014/chart" uri="{C3380CC4-5D6E-409C-BE32-E72D297353CC}">
                <c16:uniqueId val="{00000018-D606-4A88-8407-BAC59165EBA0}"/>
              </c:ext>
            </c:extLst>
          </c:dPt>
          <c:dPt>
            <c:idx val="13"/>
            <c:invertIfNegative val="0"/>
            <c:bubble3D val="0"/>
            <c:spPr>
              <a:solidFill>
                <a:srgbClr val="4169E1"/>
              </a:solidFill>
            </c:spPr>
            <c:extLst>
              <c:ext xmlns:c16="http://schemas.microsoft.com/office/drawing/2014/chart" uri="{C3380CC4-5D6E-409C-BE32-E72D297353CC}">
                <c16:uniqueId val="{0000001A-D606-4A88-8407-BAC59165EBA0}"/>
              </c:ext>
            </c:extLst>
          </c:dPt>
          <c:dPt>
            <c:idx val="14"/>
            <c:invertIfNegative val="0"/>
            <c:bubble3D val="0"/>
            <c:spPr>
              <a:solidFill>
                <a:srgbClr val="9370DB"/>
              </a:solidFill>
            </c:spPr>
            <c:extLst>
              <c:ext xmlns:c16="http://schemas.microsoft.com/office/drawing/2014/chart" uri="{C3380CC4-5D6E-409C-BE32-E72D297353CC}">
                <c16:uniqueId val="{0000001C-D606-4A88-8407-BAC59165EBA0}"/>
              </c:ext>
            </c:extLst>
          </c:dPt>
          <c:dPt>
            <c:idx val="15"/>
            <c:invertIfNegative val="0"/>
            <c:bubble3D val="0"/>
            <c:spPr>
              <a:solidFill>
                <a:srgbClr val="BA55D3"/>
              </a:solidFill>
            </c:spPr>
            <c:extLst>
              <c:ext xmlns:c16="http://schemas.microsoft.com/office/drawing/2014/chart" uri="{C3380CC4-5D6E-409C-BE32-E72D297353CC}">
                <c16:uniqueId val="{0000001E-D606-4A88-8407-BAC59165EBA0}"/>
              </c:ext>
            </c:extLst>
          </c:dPt>
          <c:dPt>
            <c:idx val="16"/>
            <c:invertIfNegative val="0"/>
            <c:bubble3D val="0"/>
            <c:spPr>
              <a:solidFill>
                <a:srgbClr val="66CDAA"/>
              </a:solidFill>
            </c:spPr>
            <c:extLst>
              <c:ext xmlns:c16="http://schemas.microsoft.com/office/drawing/2014/chart" uri="{C3380CC4-5D6E-409C-BE32-E72D297353CC}">
                <c16:uniqueId val="{00000020-D606-4A88-8407-BAC59165EBA0}"/>
              </c:ext>
            </c:extLst>
          </c:dPt>
          <c:dPt>
            <c:idx val="17"/>
            <c:invertIfNegative val="0"/>
            <c:bubble3D val="0"/>
            <c:spPr>
              <a:solidFill>
                <a:srgbClr val="D8BFD8"/>
              </a:solidFill>
            </c:spPr>
            <c:extLst>
              <c:ext xmlns:c16="http://schemas.microsoft.com/office/drawing/2014/chart" uri="{C3380CC4-5D6E-409C-BE32-E72D297353CC}">
                <c16:uniqueId val="{00000022-D606-4A88-8407-BAC59165EBA0}"/>
              </c:ext>
            </c:extLst>
          </c:dPt>
          <c:dPt>
            <c:idx val="18"/>
            <c:invertIfNegative val="0"/>
            <c:bubble3D val="0"/>
            <c:spPr>
              <a:solidFill>
                <a:srgbClr val="FF69B4"/>
              </a:solidFill>
            </c:spPr>
            <c:extLst>
              <c:ext xmlns:c16="http://schemas.microsoft.com/office/drawing/2014/chart" uri="{C3380CC4-5D6E-409C-BE32-E72D297353CC}">
                <c16:uniqueId val="{00000024-D606-4A88-8407-BAC59165EBA0}"/>
              </c:ext>
            </c:extLst>
          </c:dPt>
          <c:dPt>
            <c:idx val="19"/>
            <c:invertIfNegative val="0"/>
            <c:bubble3D val="0"/>
            <c:spPr>
              <a:solidFill>
                <a:srgbClr val="DB7093"/>
              </a:solidFill>
            </c:spPr>
            <c:extLst>
              <c:ext xmlns:c16="http://schemas.microsoft.com/office/drawing/2014/chart" uri="{C3380CC4-5D6E-409C-BE32-E72D297353CC}">
                <c16:uniqueId val="{00000026-D606-4A88-8407-BAC59165EBA0}"/>
              </c:ext>
            </c:extLst>
          </c:dPt>
          <c:dPt>
            <c:idx val="20"/>
            <c:invertIfNegative val="0"/>
            <c:bubble3D val="0"/>
            <c:extLst>
              <c:ext xmlns:c16="http://schemas.microsoft.com/office/drawing/2014/chart" uri="{C3380CC4-5D6E-409C-BE32-E72D297353CC}">
                <c16:uniqueId val="{00000027-D606-4A88-8407-BAC59165EBA0}"/>
              </c:ext>
            </c:extLst>
          </c:dPt>
          <c:dLbls>
            <c:numFmt formatCode="0.0%" sourceLinked="0"/>
            <c:spPr>
              <a:noFill/>
              <a:ln>
                <a:noFill/>
              </a:ln>
              <a:effectLst/>
            </c:spPr>
            <c:txPr>
              <a:bodyPr rot="0" vert="horz"/>
              <a:lstStyle/>
              <a:p>
                <a:pPr algn="ctr">
                  <a:defRPr lang="en-US" sz="1050" u="none" baseline="0">
                    <a:latin typeface="+mj-lt"/>
                    <a:ea typeface="Calibri"/>
                    <a:cs typeface="Calibri"/>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Kysymys'!$B$36:$B$56</c:f>
              <c:strCache>
                <c:ptCount val="21"/>
                <c:pt idx="0">
                  <c:v>Julkinen hallinto ja maanpuolustus</c:v>
                </c:pt>
                <c:pt idx="1">
                  <c:v>Kiinteistöalan toiminta</c:v>
                </c:pt>
                <c:pt idx="2">
                  <c:v>Kotitalouksien toiminta työnantajina</c:v>
                </c:pt>
                <c:pt idx="3">
                  <c:v>Terveys- ja sosiaalipalvelut</c:v>
                </c:pt>
                <c:pt idx="4">
                  <c:v>Sähkö-, kaasu- ja lämpöhuolto, jäähdytysliiketoiminta</c:v>
                </c:pt>
                <c:pt idx="5">
                  <c:v>Taiteet, viihde ja virkistys</c:v>
                </c:pt>
                <c:pt idx="6">
                  <c:v>Hallinto- ja tukipalvelutoiminta</c:v>
                </c:pt>
                <c:pt idx="7">
                  <c:v>Kaivostoiminta ja louhinta</c:v>
                </c:pt>
                <c:pt idx="8">
                  <c:v>Vesihuolto, viemäri- ja jätevesihuolto, jätehuolto</c:v>
                </c:pt>
                <c:pt idx="9">
                  <c:v>Informaatio ja viestintä</c:v>
                </c:pt>
                <c:pt idx="10">
                  <c:v>Kansainvälisten organisaatioiden ja toimielinten toiminta</c:v>
                </c:pt>
                <c:pt idx="11">
                  <c:v>Maatalous, metsätalous ja kalatalous</c:v>
                </c:pt>
                <c:pt idx="12">
                  <c:v>Majoitus- ja ravitsemistoiminta</c:v>
                </c:pt>
                <c:pt idx="13">
                  <c:v>Rahoitus- ja vakuutustoiminta</c:v>
                </c:pt>
                <c:pt idx="14">
                  <c:v>Rakentaminen </c:v>
                </c:pt>
                <c:pt idx="15">
                  <c:v>Ammatillinen, tieteellinen ja tekninen toiminta</c:v>
                </c:pt>
                <c:pt idx="16">
                  <c:v>Koulutus</c:v>
                </c:pt>
                <c:pt idx="17">
                  <c:v>Kuljetus ja varastointi</c:v>
                </c:pt>
                <c:pt idx="18">
                  <c:v>Tukku- ja vähittäiskauppa</c:v>
                </c:pt>
                <c:pt idx="19">
                  <c:v>Muu palvelutoiminta</c:v>
                </c:pt>
                <c:pt idx="20">
                  <c:v>Teollisuus</c:v>
                </c:pt>
              </c:strCache>
            </c:strRef>
          </c:cat>
          <c:val>
            <c:numRef>
              <c:f>'1 Kysymys'!$C$36:$C$56</c:f>
              <c:numCache>
                <c:formatCode>0.0%</c:formatCode>
                <c:ptCount val="21"/>
                <c:pt idx="0">
                  <c:v>0</c:v>
                </c:pt>
                <c:pt idx="1">
                  <c:v>0</c:v>
                </c:pt>
                <c:pt idx="2">
                  <c:v>0</c:v>
                </c:pt>
                <c:pt idx="3">
                  <c:v>0</c:v>
                </c:pt>
                <c:pt idx="4">
                  <c:v>5.5248618784530384E-3</c:v>
                </c:pt>
                <c:pt idx="5">
                  <c:v>5.5248618784530384E-3</c:v>
                </c:pt>
                <c:pt idx="6">
                  <c:v>1.1049723756906077E-2</c:v>
                </c:pt>
                <c:pt idx="7">
                  <c:v>1.1049723756906077E-2</c:v>
                </c:pt>
                <c:pt idx="8">
                  <c:v>1.1049723756906077E-2</c:v>
                </c:pt>
                <c:pt idx="9">
                  <c:v>1.6574585635359119E-2</c:v>
                </c:pt>
                <c:pt idx="10">
                  <c:v>1.6574585635359119E-2</c:v>
                </c:pt>
                <c:pt idx="11">
                  <c:v>1.6574585635359119E-2</c:v>
                </c:pt>
                <c:pt idx="12">
                  <c:v>1.6574585635359119E-2</c:v>
                </c:pt>
                <c:pt idx="13">
                  <c:v>1.6574585635359119E-2</c:v>
                </c:pt>
                <c:pt idx="14">
                  <c:v>1.6574585635359119E-2</c:v>
                </c:pt>
                <c:pt idx="15">
                  <c:v>2.2099447513812154E-2</c:v>
                </c:pt>
                <c:pt idx="16">
                  <c:v>3.3149171270718231E-2</c:v>
                </c:pt>
                <c:pt idx="17">
                  <c:v>3.8674033149171269E-2</c:v>
                </c:pt>
                <c:pt idx="18">
                  <c:v>3.8674033149171269E-2</c:v>
                </c:pt>
                <c:pt idx="19">
                  <c:v>8.2872928176795591E-2</c:v>
                </c:pt>
                <c:pt idx="20">
                  <c:v>0.64088397790055252</c:v>
                </c:pt>
              </c:numCache>
            </c:numRef>
          </c:val>
          <c:extLst>
            <c:ext xmlns:c16="http://schemas.microsoft.com/office/drawing/2014/chart" uri="{C3380CC4-5D6E-409C-BE32-E72D297353CC}">
              <c16:uniqueId val="{00000028-D606-4A88-8407-BAC59165EBA0}"/>
            </c:ext>
          </c:extLst>
        </c:ser>
        <c:dLbls>
          <c:showLegendKey val="0"/>
          <c:showVal val="0"/>
          <c:showCatName val="0"/>
          <c:showSerName val="0"/>
          <c:showPercent val="0"/>
          <c:showBubbleSize val="0"/>
        </c:dLbls>
        <c:gapWidth val="40"/>
        <c:axId val="37183175"/>
        <c:axId val="52064260"/>
      </c:barChart>
      <c:catAx>
        <c:axId val="37183175"/>
        <c:scaling>
          <c:orientation val="minMax"/>
        </c:scaling>
        <c:delete val="0"/>
        <c:axPos val="l"/>
        <c:numFmt formatCode="General" sourceLinked="1"/>
        <c:majorTickMark val="out"/>
        <c:minorTickMark val="none"/>
        <c:tickLblPos val="nextTo"/>
        <c:spPr>
          <a:ln>
            <a:noFill/>
          </a:ln>
        </c:spPr>
        <c:txPr>
          <a:bodyPr rot="0" vert="horz"/>
          <a:lstStyle/>
          <a:p>
            <a:pPr>
              <a:defRPr lang="en-US" sz="1100" b="0" u="none" baseline="0">
                <a:solidFill>
                  <a:srgbClr val="000000"/>
                </a:solidFill>
                <a:latin typeface="+mn-lt"/>
                <a:ea typeface="Calibri"/>
                <a:cs typeface="Calibri"/>
              </a:defRPr>
            </a:pPr>
            <a:endParaRPr lang="fi-FI"/>
          </a:p>
        </c:txPr>
        <c:crossAx val="52064260"/>
        <c:crosses val="autoZero"/>
        <c:auto val="0"/>
        <c:lblAlgn val="ctr"/>
        <c:lblOffset val="100"/>
        <c:noMultiLvlLbl val="0"/>
      </c:catAx>
      <c:valAx>
        <c:axId val="52064260"/>
        <c:scaling>
          <c:orientation val="minMax"/>
          <c:max val="1"/>
          <c:min val="0"/>
        </c:scaling>
        <c:delete val="0"/>
        <c:axPos val="b"/>
        <c:majorGridlines>
          <c:spPr>
            <a:ln w="12700">
              <a:solidFill>
                <a:srgbClr val="D3D3D3"/>
              </a:solidFill>
            </a:ln>
          </c:spPr>
        </c:majorGridlines>
        <c:title>
          <c:tx>
            <c:rich>
              <a:bodyPr rot="0" vert="horz"/>
              <a:lstStyle/>
              <a:p>
                <a:pPr algn="ctr">
                  <a:defRPr>
                    <a:latin typeface="+mj-lt"/>
                  </a:defRPr>
                </a:pPr>
                <a:r>
                  <a:rPr lang="en-US">
                    <a:latin typeface="+mj-lt"/>
                  </a:rPr>
                  <a:t>Prosentti</a:t>
                </a:r>
              </a:p>
            </c:rich>
          </c:tx>
          <c:overlay val="0"/>
          <c:spPr>
            <a:noFill/>
            <a:ln>
              <a:noFill/>
            </a:ln>
          </c:spPr>
        </c:title>
        <c:numFmt formatCode="0%" sourceLinked="0"/>
        <c:majorTickMark val="out"/>
        <c:minorTickMark val="none"/>
        <c:tickLblPos val="nextTo"/>
        <c:spPr>
          <a:ln>
            <a:noFill/>
          </a:ln>
        </c:spPr>
        <c:txPr>
          <a:bodyPr/>
          <a:lstStyle/>
          <a:p>
            <a:pPr>
              <a:defRPr>
                <a:latin typeface="+mj-lt"/>
              </a:defRPr>
            </a:pPr>
            <a:endParaRPr lang="fi-FI"/>
          </a:p>
        </c:txPr>
        <c:crossAx val="37183175"/>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Calibri"/>
          <a:ea typeface="Calibri"/>
          <a:cs typeface="Calibri"/>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CD37-45A2-A819-3E0F00E18DCD}"/>
              </c:ext>
            </c:extLst>
          </c:dPt>
          <c:dPt>
            <c:idx val="1"/>
            <c:invertIfNegative val="0"/>
            <c:bubble3D val="0"/>
            <c:spPr>
              <a:solidFill>
                <a:srgbClr val="9ACD32"/>
              </a:solidFill>
            </c:spPr>
            <c:extLst>
              <c:ext xmlns:c16="http://schemas.microsoft.com/office/drawing/2014/chart" uri="{C3380CC4-5D6E-409C-BE32-E72D297353CC}">
                <c16:uniqueId val="{00000002-CD37-45A2-A819-3E0F00E18DCD}"/>
              </c:ext>
            </c:extLst>
          </c:dPt>
          <c:dPt>
            <c:idx val="2"/>
            <c:invertIfNegative val="0"/>
            <c:bubble3D val="0"/>
            <c:spPr>
              <a:solidFill>
                <a:srgbClr val="708090"/>
              </a:solidFill>
            </c:spPr>
            <c:extLst>
              <c:ext xmlns:c16="http://schemas.microsoft.com/office/drawing/2014/chart" uri="{C3380CC4-5D6E-409C-BE32-E72D297353CC}">
                <c16:uniqueId val="{00000004-CD37-45A2-A819-3E0F00E18DCD}"/>
              </c:ext>
            </c:extLst>
          </c:dPt>
          <c:dPt>
            <c:idx val="3"/>
            <c:invertIfNegative val="0"/>
            <c:bubble3D val="0"/>
            <c:spPr>
              <a:solidFill>
                <a:srgbClr val="CD853F"/>
              </a:solidFill>
            </c:spPr>
            <c:extLst>
              <c:ext xmlns:c16="http://schemas.microsoft.com/office/drawing/2014/chart" uri="{C3380CC4-5D6E-409C-BE32-E72D297353CC}">
                <c16:uniqueId val="{00000006-CD37-45A2-A819-3E0F00E18DCD}"/>
              </c:ext>
            </c:extLst>
          </c:dPt>
          <c:dLbls>
            <c:numFmt formatCode="0.0%" sourceLinked="0"/>
            <c:spPr>
              <a:noFill/>
              <a:ln>
                <a:noFill/>
              </a:ln>
              <a:effectLst/>
            </c:spPr>
            <c:txPr>
              <a:bodyPr rot="0" vert="horz"/>
              <a:lstStyle/>
              <a:p>
                <a:pPr algn="ctr">
                  <a:defRPr lang="en-US" sz="1400" u="none" baseline="0">
                    <a:latin typeface="+mj-lt"/>
                    <a:ea typeface="Calibri"/>
                    <a:cs typeface="Calibri"/>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 Kysymys'!$B$34:$B$37</c:f>
              <c:strCache>
                <c:ptCount val="4"/>
                <c:pt idx="0">
                  <c:v>Alle 10</c:v>
                </c:pt>
                <c:pt idx="1">
                  <c:v>11-49</c:v>
                </c:pt>
                <c:pt idx="2">
                  <c:v>50-249</c:v>
                </c:pt>
                <c:pt idx="3">
                  <c:v>250 tai yli</c:v>
                </c:pt>
              </c:strCache>
            </c:strRef>
          </c:cat>
          <c:val>
            <c:numRef>
              <c:f>'2 Kysymys'!$C$34:$C$37</c:f>
              <c:numCache>
                <c:formatCode>0.0%</c:formatCode>
                <c:ptCount val="4"/>
                <c:pt idx="0">
                  <c:v>0.15384615384615385</c:v>
                </c:pt>
                <c:pt idx="1">
                  <c:v>0.18681318681318682</c:v>
                </c:pt>
                <c:pt idx="2">
                  <c:v>0.31318681318681318</c:v>
                </c:pt>
                <c:pt idx="3">
                  <c:v>0.3461538461538462</c:v>
                </c:pt>
              </c:numCache>
            </c:numRef>
          </c:val>
          <c:extLst>
            <c:ext xmlns:c16="http://schemas.microsoft.com/office/drawing/2014/chart" uri="{C3380CC4-5D6E-409C-BE32-E72D297353CC}">
              <c16:uniqueId val="{00000007-CD37-45A2-A819-3E0F00E18DCD}"/>
            </c:ext>
          </c:extLst>
        </c:ser>
        <c:dLbls>
          <c:showLegendKey val="0"/>
          <c:showVal val="0"/>
          <c:showCatName val="0"/>
          <c:showSerName val="0"/>
          <c:showPercent val="0"/>
          <c:showBubbleSize val="0"/>
        </c:dLbls>
        <c:gapWidth val="40"/>
        <c:axId val="34977075"/>
        <c:axId val="59116791"/>
      </c:barChart>
      <c:catAx>
        <c:axId val="34977075"/>
        <c:scaling>
          <c:orientation val="minMax"/>
        </c:scaling>
        <c:delete val="0"/>
        <c:axPos val="b"/>
        <c:numFmt formatCode="General" sourceLinked="1"/>
        <c:majorTickMark val="out"/>
        <c:minorTickMark val="none"/>
        <c:tickLblPos val="nextTo"/>
        <c:spPr>
          <a:ln>
            <a:noFill/>
          </a:ln>
        </c:spPr>
        <c:txPr>
          <a:bodyPr rot="0" vert="horz"/>
          <a:lstStyle/>
          <a:p>
            <a:pPr>
              <a:defRPr lang="en-US" sz="1200" b="0" u="none" baseline="0">
                <a:solidFill>
                  <a:srgbClr val="000000"/>
                </a:solidFill>
                <a:latin typeface="+mj-lt"/>
                <a:ea typeface="Calibri"/>
                <a:cs typeface="Calibri"/>
              </a:defRPr>
            </a:pPr>
            <a:endParaRPr lang="fi-FI"/>
          </a:p>
        </c:txPr>
        <c:crossAx val="59116791"/>
        <c:crosses val="autoZero"/>
        <c:auto val="0"/>
        <c:lblAlgn val="ctr"/>
        <c:lblOffset val="100"/>
        <c:noMultiLvlLbl val="0"/>
      </c:catAx>
      <c:valAx>
        <c:axId val="59116791"/>
        <c:scaling>
          <c:orientation val="minMax"/>
          <c:max val="0.5"/>
          <c:min val="0"/>
        </c:scaling>
        <c:delete val="0"/>
        <c:axPos val="l"/>
        <c:majorGridlines>
          <c:spPr>
            <a:ln w="12700">
              <a:solidFill>
                <a:srgbClr val="D3D3D3"/>
              </a:solidFill>
            </a:ln>
          </c:spPr>
        </c:majorGridlines>
        <c:title>
          <c:tx>
            <c:rich>
              <a:bodyPr rot="-5400000" vert="horz"/>
              <a:lstStyle/>
              <a:p>
                <a:pPr algn="ctr">
                  <a:defRPr>
                    <a:latin typeface="+mj-lt"/>
                  </a:defRPr>
                </a:pPr>
                <a:r>
                  <a:rPr lang="en-US">
                    <a:latin typeface="+mj-lt"/>
                  </a:rPr>
                  <a:t>Prosentti</a:t>
                </a:r>
              </a:p>
            </c:rich>
          </c:tx>
          <c:overlay val="0"/>
          <c:spPr>
            <a:noFill/>
            <a:ln>
              <a:noFill/>
            </a:ln>
          </c:spPr>
        </c:title>
        <c:numFmt formatCode="0%" sourceLinked="0"/>
        <c:majorTickMark val="out"/>
        <c:minorTickMark val="none"/>
        <c:tickLblPos val="nextTo"/>
        <c:spPr>
          <a:ln>
            <a:noFill/>
          </a:ln>
        </c:spPr>
        <c:txPr>
          <a:bodyPr/>
          <a:lstStyle/>
          <a:p>
            <a:pPr>
              <a:defRPr>
                <a:latin typeface="+mj-lt"/>
              </a:defRPr>
            </a:pPr>
            <a:endParaRPr lang="fi-FI"/>
          </a:p>
        </c:txPr>
        <c:crossAx val="34977075"/>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Calibri"/>
          <a:ea typeface="Calibri"/>
          <a:cs typeface="Calibri"/>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1106-455B-8D21-D95589893FF0}"/>
              </c:ext>
            </c:extLst>
          </c:dPt>
          <c:dPt>
            <c:idx val="1"/>
            <c:invertIfNegative val="0"/>
            <c:bubble3D val="0"/>
            <c:spPr>
              <a:solidFill>
                <a:srgbClr val="9ACD32"/>
              </a:solidFill>
            </c:spPr>
            <c:extLst>
              <c:ext xmlns:c16="http://schemas.microsoft.com/office/drawing/2014/chart" uri="{C3380CC4-5D6E-409C-BE32-E72D297353CC}">
                <c16:uniqueId val="{00000002-1106-455B-8D21-D95589893FF0}"/>
              </c:ext>
            </c:extLst>
          </c:dPt>
          <c:dPt>
            <c:idx val="2"/>
            <c:invertIfNegative val="0"/>
            <c:bubble3D val="0"/>
            <c:spPr>
              <a:solidFill>
                <a:srgbClr val="708090"/>
              </a:solidFill>
            </c:spPr>
            <c:extLst>
              <c:ext xmlns:c16="http://schemas.microsoft.com/office/drawing/2014/chart" uri="{C3380CC4-5D6E-409C-BE32-E72D297353CC}">
                <c16:uniqueId val="{00000004-1106-455B-8D21-D95589893FF0}"/>
              </c:ext>
            </c:extLst>
          </c:dPt>
          <c:dPt>
            <c:idx val="3"/>
            <c:invertIfNegative val="0"/>
            <c:bubble3D val="0"/>
            <c:spPr>
              <a:solidFill>
                <a:srgbClr val="CD853F"/>
              </a:solidFill>
            </c:spPr>
            <c:extLst>
              <c:ext xmlns:c16="http://schemas.microsoft.com/office/drawing/2014/chart" uri="{C3380CC4-5D6E-409C-BE32-E72D297353CC}">
                <c16:uniqueId val="{00000006-1106-455B-8D21-D95589893FF0}"/>
              </c:ext>
            </c:extLst>
          </c:dPt>
          <c:dPt>
            <c:idx val="4"/>
            <c:invertIfNegative val="0"/>
            <c:bubble3D val="0"/>
            <c:spPr>
              <a:solidFill>
                <a:srgbClr val="B22222"/>
              </a:solidFill>
            </c:spPr>
            <c:extLst>
              <c:ext xmlns:c16="http://schemas.microsoft.com/office/drawing/2014/chart" uri="{C3380CC4-5D6E-409C-BE32-E72D297353CC}">
                <c16:uniqueId val="{00000008-1106-455B-8D21-D95589893FF0}"/>
              </c:ext>
            </c:extLst>
          </c:dPt>
          <c:dPt>
            <c:idx val="5"/>
            <c:invertIfNegative val="0"/>
            <c:bubble3D val="0"/>
            <c:spPr>
              <a:solidFill>
                <a:srgbClr val="FFA500"/>
              </a:solidFill>
            </c:spPr>
            <c:extLst>
              <c:ext xmlns:c16="http://schemas.microsoft.com/office/drawing/2014/chart" uri="{C3380CC4-5D6E-409C-BE32-E72D297353CC}">
                <c16:uniqueId val="{0000000A-1106-455B-8D21-D95589893FF0}"/>
              </c:ext>
            </c:extLst>
          </c:dPt>
          <c:dPt>
            <c:idx val="6"/>
            <c:invertIfNegative val="0"/>
            <c:bubble3D val="0"/>
            <c:spPr>
              <a:solidFill>
                <a:srgbClr val="A1A1A1"/>
              </a:solidFill>
            </c:spPr>
            <c:extLst>
              <c:ext xmlns:c16="http://schemas.microsoft.com/office/drawing/2014/chart" uri="{C3380CC4-5D6E-409C-BE32-E72D297353CC}">
                <c16:uniqueId val="{0000000C-1106-455B-8D21-D95589893FF0}"/>
              </c:ext>
            </c:extLst>
          </c:dPt>
          <c:dPt>
            <c:idx val="7"/>
            <c:invertIfNegative val="0"/>
            <c:bubble3D val="0"/>
            <c:spPr>
              <a:solidFill>
                <a:srgbClr val="FF4500"/>
              </a:solidFill>
            </c:spPr>
            <c:extLst>
              <c:ext xmlns:c16="http://schemas.microsoft.com/office/drawing/2014/chart" uri="{C3380CC4-5D6E-409C-BE32-E72D297353CC}">
                <c16:uniqueId val="{0000000E-1106-455B-8D21-D95589893FF0}"/>
              </c:ext>
            </c:extLst>
          </c:dPt>
          <c:dLbls>
            <c:numFmt formatCode="0.0%" sourceLinked="0"/>
            <c:spPr>
              <a:noFill/>
              <a:ln>
                <a:noFill/>
              </a:ln>
              <a:effectLst/>
            </c:spPr>
            <c:txPr>
              <a:bodyPr rot="0" vert="horz"/>
              <a:lstStyle/>
              <a:p>
                <a:pPr algn="ctr">
                  <a:defRPr lang="en-US" sz="1200" u="none" baseline="0">
                    <a:latin typeface="+mj-lt"/>
                    <a:ea typeface="Calibri"/>
                    <a:cs typeface="Calibri"/>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'3 Kysymys'!$B$34:$B$41</c:f>
              <c:strCache>
                <c:ptCount val="8"/>
                <c:pt idx="0">
                  <c:v>Pohjoismaat</c:v>
                </c:pt>
                <c:pt idx="1">
                  <c:v>Eurooppa (mukaan lukien EU-maat)</c:v>
                </c:pt>
                <c:pt idx="2">
                  <c:v>Venäjä</c:v>
                </c:pt>
                <c:pt idx="3">
                  <c:v>Aasia (mukaan lukien Kiina)</c:v>
                </c:pt>
                <c:pt idx="4">
                  <c:v>Pohjois-Amerikka (mukaan lukien USA)</c:v>
                </c:pt>
                <c:pt idx="5">
                  <c:v>Latinalainen Amerikka</c:v>
                </c:pt>
                <c:pt idx="6">
                  <c:v>Afrikka</c:v>
                </c:pt>
                <c:pt idx="7">
                  <c:v>Australia</c:v>
                </c:pt>
              </c:strCache>
            </c:strRef>
          </c:cat>
          <c:val>
            <c:numRef>
              <c:f>'3 Kysymys'!$C$34:$C$41</c:f>
              <c:numCache>
                <c:formatCode>0.0%</c:formatCode>
                <c:ptCount val="8"/>
                <c:pt idx="0">
                  <c:v>0.50543478260869568</c:v>
                </c:pt>
                <c:pt idx="1">
                  <c:v>0.83152173913043481</c:v>
                </c:pt>
                <c:pt idx="2">
                  <c:v>0.27173913043478259</c:v>
                </c:pt>
                <c:pt idx="3">
                  <c:v>0.51086956521739124</c:v>
                </c:pt>
                <c:pt idx="4">
                  <c:v>0.36413043478260865</c:v>
                </c:pt>
                <c:pt idx="5">
                  <c:v>0.19021739130434784</c:v>
                </c:pt>
                <c:pt idx="6">
                  <c:v>9.7826086956521743E-2</c:v>
                </c:pt>
                <c:pt idx="7">
                  <c:v>0.11413043478260869</c:v>
                </c:pt>
              </c:numCache>
            </c:numRef>
          </c:val>
          <c:extLst>
            <c:ext xmlns:c16="http://schemas.microsoft.com/office/drawing/2014/chart" uri="{C3380CC4-5D6E-409C-BE32-E72D297353CC}">
              <c16:uniqueId val="{0000000F-1106-455B-8D21-D95589893FF0}"/>
            </c:ext>
          </c:extLst>
        </c:ser>
        <c:dLbls>
          <c:showLegendKey val="0"/>
          <c:showVal val="0"/>
          <c:showCatName val="0"/>
          <c:showSerName val="0"/>
          <c:showPercent val="0"/>
          <c:showBubbleSize val="0"/>
        </c:dLbls>
        <c:gapWidth val="40"/>
        <c:axId val="10305135"/>
        <c:axId val="14838107"/>
      </c:barChart>
      <c:catAx>
        <c:axId val="10305135"/>
        <c:scaling>
          <c:orientation val="minMax"/>
        </c:scaling>
        <c:delete val="0"/>
        <c:axPos val="b"/>
        <c:numFmt formatCode="General" sourceLinked="1"/>
        <c:majorTickMark val="out"/>
        <c:minorTickMark val="none"/>
        <c:tickLblPos val="nextTo"/>
        <c:spPr>
          <a:ln>
            <a:noFill/>
          </a:ln>
        </c:spPr>
        <c:txPr>
          <a:bodyPr rot="0" vert="horz"/>
          <a:lstStyle/>
          <a:p>
            <a:pPr>
              <a:defRPr lang="en-US" sz="1000" b="0" u="none" baseline="0">
                <a:solidFill>
                  <a:srgbClr val="000000"/>
                </a:solidFill>
                <a:latin typeface="+mj-lt"/>
                <a:ea typeface="Calibri"/>
                <a:cs typeface="Calibri"/>
              </a:defRPr>
            </a:pPr>
            <a:endParaRPr lang="fi-FI"/>
          </a:p>
        </c:txPr>
        <c:crossAx val="14838107"/>
        <c:crosses val="autoZero"/>
        <c:auto val="0"/>
        <c:lblAlgn val="ctr"/>
        <c:lblOffset val="100"/>
        <c:noMultiLvlLbl val="0"/>
      </c:catAx>
      <c:valAx>
        <c:axId val="14838107"/>
        <c:scaling>
          <c:orientation val="minMax"/>
          <c:max val="1"/>
          <c:min val="0"/>
        </c:scaling>
        <c:delete val="0"/>
        <c:axPos val="l"/>
        <c:majorGridlines>
          <c:spPr>
            <a:ln w="12700">
              <a:solidFill>
                <a:srgbClr val="D3D3D3"/>
              </a:solidFill>
            </a:ln>
          </c:spPr>
        </c:majorGridlines>
        <c:title>
          <c:tx>
            <c:rich>
              <a:bodyPr rot="-5400000" vert="horz"/>
              <a:lstStyle/>
              <a:p>
                <a:pPr algn="ctr">
                  <a:defRPr>
                    <a:latin typeface="+mj-lt"/>
                  </a:defRPr>
                </a:pPr>
                <a:r>
                  <a:rPr lang="en-US">
                    <a:latin typeface="+mj-lt"/>
                  </a:rPr>
                  <a:t>Prosentti</a:t>
                </a:r>
              </a:p>
            </c:rich>
          </c:tx>
          <c:overlay val="0"/>
          <c:spPr>
            <a:noFill/>
            <a:ln>
              <a:noFill/>
            </a:ln>
          </c:spPr>
        </c:title>
        <c:numFmt formatCode="0%" sourceLinked="0"/>
        <c:majorTickMark val="out"/>
        <c:minorTickMark val="none"/>
        <c:tickLblPos val="nextTo"/>
        <c:spPr>
          <a:ln>
            <a:noFill/>
          </a:ln>
        </c:spPr>
        <c:txPr>
          <a:bodyPr/>
          <a:lstStyle/>
          <a:p>
            <a:pPr>
              <a:defRPr>
                <a:latin typeface="+mj-lt"/>
              </a:defRPr>
            </a:pPr>
            <a:endParaRPr lang="fi-FI"/>
          </a:p>
        </c:txPr>
        <c:crossAx val="10305135"/>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Calibri"/>
          <a:ea typeface="Calibri"/>
          <a:cs typeface="Calibri"/>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99B1-4A59-A4FD-130FFF8E0352}"/>
              </c:ext>
            </c:extLst>
          </c:dPt>
          <c:dPt>
            <c:idx val="1"/>
            <c:invertIfNegative val="0"/>
            <c:bubble3D val="0"/>
            <c:spPr>
              <a:solidFill>
                <a:srgbClr val="9ACD32"/>
              </a:solidFill>
            </c:spPr>
            <c:extLst>
              <c:ext xmlns:c16="http://schemas.microsoft.com/office/drawing/2014/chart" uri="{C3380CC4-5D6E-409C-BE32-E72D297353CC}">
                <c16:uniqueId val="{00000002-99B1-4A59-A4FD-130FFF8E0352}"/>
              </c:ext>
            </c:extLst>
          </c:dPt>
          <c:dPt>
            <c:idx val="2"/>
            <c:invertIfNegative val="0"/>
            <c:bubble3D val="0"/>
            <c:spPr>
              <a:solidFill>
                <a:srgbClr val="708090"/>
              </a:solidFill>
            </c:spPr>
            <c:extLst>
              <c:ext xmlns:c16="http://schemas.microsoft.com/office/drawing/2014/chart" uri="{C3380CC4-5D6E-409C-BE32-E72D297353CC}">
                <c16:uniqueId val="{00000004-99B1-4A59-A4FD-130FFF8E0352}"/>
              </c:ext>
            </c:extLst>
          </c:dPt>
          <c:dPt>
            <c:idx val="3"/>
            <c:invertIfNegative val="0"/>
            <c:bubble3D val="0"/>
            <c:spPr>
              <a:solidFill>
                <a:srgbClr val="CD853F"/>
              </a:solidFill>
            </c:spPr>
            <c:extLst>
              <c:ext xmlns:c16="http://schemas.microsoft.com/office/drawing/2014/chart" uri="{C3380CC4-5D6E-409C-BE32-E72D297353CC}">
                <c16:uniqueId val="{00000006-99B1-4A59-A4FD-130FFF8E0352}"/>
              </c:ext>
            </c:extLst>
          </c:dPt>
          <c:dPt>
            <c:idx val="4"/>
            <c:invertIfNegative val="0"/>
            <c:bubble3D val="0"/>
            <c:spPr>
              <a:solidFill>
                <a:srgbClr val="B22222"/>
              </a:solidFill>
            </c:spPr>
            <c:extLst>
              <c:ext xmlns:c16="http://schemas.microsoft.com/office/drawing/2014/chart" uri="{C3380CC4-5D6E-409C-BE32-E72D297353CC}">
                <c16:uniqueId val="{00000008-99B1-4A59-A4FD-130FFF8E0352}"/>
              </c:ext>
            </c:extLst>
          </c:dPt>
          <c:dLbls>
            <c:numFmt formatCode="0.0%" sourceLinked="0"/>
            <c:spPr>
              <a:noFill/>
              <a:ln>
                <a:noFill/>
              </a:ln>
              <a:effectLst/>
            </c:spPr>
            <c:txPr>
              <a:bodyPr rot="0" vert="horz"/>
              <a:lstStyle/>
              <a:p>
                <a:pPr algn="ctr">
                  <a:defRPr lang="en-US" sz="1200" u="none" baseline="0">
                    <a:latin typeface="+mj-lt"/>
                    <a:ea typeface="Calibri"/>
                    <a:cs typeface="Calibri"/>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'5 Kysymys'!$B$34:$B$38</c:f>
              <c:strCache>
                <c:ptCount val="5"/>
                <c:pt idx="0">
                  <c:v>Kasvamaan merkittävästi (yli 20 %)</c:v>
                </c:pt>
                <c:pt idx="1">
                  <c:v>Kasvamaan jonkin verran (noin 5–20 %)</c:v>
                </c:pt>
                <c:pt idx="2">
                  <c:v>Pysyy ennallaan (+ - 0)</c:v>
                </c:pt>
                <c:pt idx="3">
                  <c:v>Laskemaan jonkin verran (noin 5–20 %)</c:v>
                </c:pt>
                <c:pt idx="4">
                  <c:v>Laskemaan merkittävästi (yli 20 %)</c:v>
                </c:pt>
              </c:strCache>
            </c:strRef>
          </c:cat>
          <c:val>
            <c:numRef>
              <c:f>'5 Kysymys'!$C$34:$C$38</c:f>
              <c:numCache>
                <c:formatCode>0.0%</c:formatCode>
                <c:ptCount val="5"/>
                <c:pt idx="0">
                  <c:v>4.3478260869565223E-2</c:v>
                </c:pt>
                <c:pt idx="1">
                  <c:v>0.14673913043478262</c:v>
                </c:pt>
                <c:pt idx="2">
                  <c:v>0.25</c:v>
                </c:pt>
                <c:pt idx="3">
                  <c:v>0.38043478260869568</c:v>
                </c:pt>
                <c:pt idx="4">
                  <c:v>0.17934782608695654</c:v>
                </c:pt>
              </c:numCache>
            </c:numRef>
          </c:val>
          <c:extLst>
            <c:ext xmlns:c16="http://schemas.microsoft.com/office/drawing/2014/chart" uri="{C3380CC4-5D6E-409C-BE32-E72D297353CC}">
              <c16:uniqueId val="{00000009-99B1-4A59-A4FD-130FFF8E0352}"/>
            </c:ext>
          </c:extLst>
        </c:ser>
        <c:dLbls>
          <c:showLegendKey val="0"/>
          <c:showVal val="0"/>
          <c:showCatName val="0"/>
          <c:showSerName val="0"/>
          <c:showPercent val="0"/>
          <c:showBubbleSize val="0"/>
        </c:dLbls>
        <c:gapWidth val="40"/>
        <c:axId val="24972995"/>
        <c:axId val="678849"/>
      </c:barChart>
      <c:catAx>
        <c:axId val="24972995"/>
        <c:scaling>
          <c:orientation val="minMax"/>
        </c:scaling>
        <c:delete val="0"/>
        <c:axPos val="b"/>
        <c:numFmt formatCode="General" sourceLinked="1"/>
        <c:majorTickMark val="out"/>
        <c:minorTickMark val="none"/>
        <c:tickLblPos val="nextTo"/>
        <c:spPr>
          <a:ln>
            <a:noFill/>
          </a:ln>
        </c:spPr>
        <c:txPr>
          <a:bodyPr rot="0" vert="horz"/>
          <a:lstStyle/>
          <a:p>
            <a:pPr>
              <a:defRPr lang="en-US" sz="1100" b="0" u="none" baseline="0">
                <a:solidFill>
                  <a:srgbClr val="000000"/>
                </a:solidFill>
                <a:latin typeface="+mj-lt"/>
                <a:ea typeface="Calibri"/>
                <a:cs typeface="Calibri"/>
              </a:defRPr>
            </a:pPr>
            <a:endParaRPr lang="fi-FI"/>
          </a:p>
        </c:txPr>
        <c:crossAx val="678849"/>
        <c:crosses val="autoZero"/>
        <c:auto val="0"/>
        <c:lblAlgn val="ctr"/>
        <c:lblOffset val="100"/>
        <c:noMultiLvlLbl val="0"/>
      </c:catAx>
      <c:valAx>
        <c:axId val="678849"/>
        <c:scaling>
          <c:orientation val="minMax"/>
          <c:max val="0.5"/>
          <c:min val="0"/>
        </c:scaling>
        <c:delete val="0"/>
        <c:axPos val="l"/>
        <c:majorGridlines>
          <c:spPr>
            <a:ln w="12700">
              <a:solidFill>
                <a:srgbClr val="D3D3D3"/>
              </a:solidFill>
            </a:ln>
          </c:spPr>
        </c:majorGridlines>
        <c:title>
          <c:tx>
            <c:rich>
              <a:bodyPr rot="-5400000" vert="horz"/>
              <a:lstStyle/>
              <a:p>
                <a:pPr algn="ctr">
                  <a:defRPr>
                    <a:latin typeface="+mj-lt"/>
                  </a:defRPr>
                </a:pPr>
                <a:r>
                  <a:rPr lang="en-US">
                    <a:latin typeface="+mj-lt"/>
                  </a:rPr>
                  <a:t>Prosentti</a:t>
                </a:r>
              </a:p>
            </c:rich>
          </c:tx>
          <c:overlay val="0"/>
          <c:spPr>
            <a:noFill/>
            <a:ln>
              <a:noFill/>
            </a:ln>
          </c:spPr>
        </c:title>
        <c:numFmt formatCode="0%" sourceLinked="0"/>
        <c:majorTickMark val="out"/>
        <c:minorTickMark val="none"/>
        <c:tickLblPos val="nextTo"/>
        <c:spPr>
          <a:ln>
            <a:noFill/>
          </a:ln>
        </c:spPr>
        <c:txPr>
          <a:bodyPr/>
          <a:lstStyle/>
          <a:p>
            <a:pPr>
              <a:defRPr>
                <a:latin typeface="+mj-lt"/>
              </a:defRPr>
            </a:pPr>
            <a:endParaRPr lang="fi-FI"/>
          </a:p>
        </c:txPr>
        <c:crossAx val="24972995"/>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122C-4D79-83BE-50A68CF77FD1}"/>
              </c:ext>
            </c:extLst>
          </c:dPt>
          <c:dPt>
            <c:idx val="1"/>
            <c:invertIfNegative val="0"/>
            <c:bubble3D val="0"/>
            <c:spPr>
              <a:solidFill>
                <a:srgbClr val="9ACD32"/>
              </a:solidFill>
            </c:spPr>
            <c:extLst>
              <c:ext xmlns:c16="http://schemas.microsoft.com/office/drawing/2014/chart" uri="{C3380CC4-5D6E-409C-BE32-E72D297353CC}">
                <c16:uniqueId val="{00000002-122C-4D79-83BE-50A68CF77FD1}"/>
              </c:ext>
            </c:extLst>
          </c:dPt>
          <c:dPt>
            <c:idx val="2"/>
            <c:invertIfNegative val="0"/>
            <c:bubble3D val="0"/>
            <c:spPr>
              <a:solidFill>
                <a:srgbClr val="708090"/>
              </a:solidFill>
            </c:spPr>
            <c:extLst>
              <c:ext xmlns:c16="http://schemas.microsoft.com/office/drawing/2014/chart" uri="{C3380CC4-5D6E-409C-BE32-E72D297353CC}">
                <c16:uniqueId val="{00000004-122C-4D79-83BE-50A68CF77FD1}"/>
              </c:ext>
            </c:extLst>
          </c:dPt>
          <c:dPt>
            <c:idx val="3"/>
            <c:invertIfNegative val="0"/>
            <c:bubble3D val="0"/>
            <c:spPr>
              <a:solidFill>
                <a:srgbClr val="CD853F"/>
              </a:solidFill>
            </c:spPr>
            <c:extLst>
              <c:ext xmlns:c16="http://schemas.microsoft.com/office/drawing/2014/chart" uri="{C3380CC4-5D6E-409C-BE32-E72D297353CC}">
                <c16:uniqueId val="{00000006-122C-4D79-83BE-50A68CF77FD1}"/>
              </c:ext>
            </c:extLst>
          </c:dPt>
          <c:dPt>
            <c:idx val="4"/>
            <c:invertIfNegative val="0"/>
            <c:bubble3D val="0"/>
            <c:spPr>
              <a:solidFill>
                <a:srgbClr val="B22222"/>
              </a:solidFill>
            </c:spPr>
            <c:extLst>
              <c:ext xmlns:c16="http://schemas.microsoft.com/office/drawing/2014/chart" uri="{C3380CC4-5D6E-409C-BE32-E72D297353CC}">
                <c16:uniqueId val="{00000008-122C-4D79-83BE-50A68CF77FD1}"/>
              </c:ext>
            </c:extLst>
          </c:dPt>
          <c:dPt>
            <c:idx val="5"/>
            <c:invertIfNegative val="0"/>
            <c:bubble3D val="0"/>
            <c:spPr>
              <a:solidFill>
                <a:srgbClr val="FFA500"/>
              </a:solidFill>
            </c:spPr>
            <c:extLst>
              <c:ext xmlns:c16="http://schemas.microsoft.com/office/drawing/2014/chart" uri="{C3380CC4-5D6E-409C-BE32-E72D297353CC}">
                <c16:uniqueId val="{0000000A-122C-4D79-83BE-50A68CF77FD1}"/>
              </c:ext>
            </c:extLst>
          </c:dPt>
          <c:dLbls>
            <c:numFmt formatCode="0.0%" sourceLinked="0"/>
            <c:spPr>
              <a:noFill/>
              <a:ln>
                <a:noFill/>
              </a:ln>
              <a:effectLst/>
            </c:spPr>
            <c:txPr>
              <a:bodyPr rot="0" vert="horz"/>
              <a:lstStyle/>
              <a:p>
                <a:pPr algn="ctr">
                  <a:defRPr sz="12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'6 Kysymys'!$B$34:$B$39</c:f>
              <c:strCache>
                <c:ptCount val="6"/>
                <c:pt idx="0">
                  <c:v>Kasvamaan merkittävästi (yli 20 %)</c:v>
                </c:pt>
                <c:pt idx="1">
                  <c:v>Kasvamaan jonkin verran (noin 5–20 %)</c:v>
                </c:pt>
                <c:pt idx="2">
                  <c:v>Pysyy ennallaan (+ - 0)</c:v>
                </c:pt>
                <c:pt idx="3">
                  <c:v>Laskemaan jonkin verran (noin 5–20 %)</c:v>
                </c:pt>
                <c:pt idx="4">
                  <c:v>Laskemaan merkittävästi (yli 20 %)</c:v>
                </c:pt>
                <c:pt idx="5">
                  <c:v>Emme pysty tällä hetkellä arvioimaan</c:v>
                </c:pt>
              </c:strCache>
            </c:strRef>
          </c:cat>
          <c:val>
            <c:numRef>
              <c:f>'6 Kysymys'!$C$34:$C$39</c:f>
              <c:numCache>
                <c:formatCode>0.0%</c:formatCode>
                <c:ptCount val="6"/>
                <c:pt idx="0">
                  <c:v>2.7173913043478264E-2</c:v>
                </c:pt>
                <c:pt idx="1">
                  <c:v>0.38586956521739135</c:v>
                </c:pt>
                <c:pt idx="2">
                  <c:v>0.19021739130434784</c:v>
                </c:pt>
                <c:pt idx="3">
                  <c:v>0.16847826086956522</c:v>
                </c:pt>
                <c:pt idx="4">
                  <c:v>9.2391304347826095E-2</c:v>
                </c:pt>
                <c:pt idx="5">
                  <c:v>0.1358695652173913</c:v>
                </c:pt>
              </c:numCache>
            </c:numRef>
          </c:val>
          <c:extLst>
            <c:ext xmlns:c16="http://schemas.microsoft.com/office/drawing/2014/chart" uri="{C3380CC4-5D6E-409C-BE32-E72D297353CC}">
              <c16:uniqueId val="{0000000B-122C-4D79-83BE-50A68CF77FD1}"/>
            </c:ext>
          </c:extLst>
        </c:ser>
        <c:dLbls>
          <c:showLegendKey val="0"/>
          <c:showVal val="0"/>
          <c:showCatName val="0"/>
          <c:showSerName val="0"/>
          <c:showPercent val="0"/>
          <c:showBubbleSize val="0"/>
        </c:dLbls>
        <c:gapWidth val="40"/>
        <c:axId val="3007046"/>
        <c:axId val="32705726"/>
      </c:barChart>
      <c:catAx>
        <c:axId val="3007046"/>
        <c:scaling>
          <c:orientation val="minMax"/>
        </c:scaling>
        <c:delete val="0"/>
        <c:axPos val="b"/>
        <c:numFmt formatCode="General" sourceLinked="1"/>
        <c:majorTickMark val="out"/>
        <c:minorTickMark val="none"/>
        <c:tickLblPos val="nextTo"/>
        <c:spPr>
          <a:ln>
            <a:noFill/>
          </a:ln>
        </c:spPr>
        <c:txPr>
          <a:bodyPr rot="0" vert="horz"/>
          <a:lstStyle/>
          <a:p>
            <a:pPr>
              <a:defRPr/>
            </a:pPr>
            <a:endParaRPr lang="fi-FI"/>
          </a:p>
        </c:txPr>
        <c:crossAx val="32705726"/>
        <c:crosses val="autoZero"/>
        <c:auto val="0"/>
        <c:lblAlgn val="ctr"/>
        <c:lblOffset val="100"/>
        <c:noMultiLvlLbl val="0"/>
      </c:catAx>
      <c:valAx>
        <c:axId val="32705726"/>
        <c:scaling>
          <c:orientation val="minMax"/>
          <c:max val="0.5"/>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3007046"/>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mj-lt"/>
          <a:ea typeface="Calibri"/>
          <a:cs typeface="Calibri"/>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Ei ongelmia</c:v>
          </c:tx>
          <c:spPr>
            <a:solidFill>
              <a:srgbClr val="4682B4"/>
            </a:solidFill>
          </c:spPr>
          <c:invertIfNegative val="0"/>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'7 Kysymys'!$B$37:$B$42</c:f>
              <c:strCache>
                <c:ptCount val="6"/>
                <c:pt idx="0">
                  <c:v>Viranomaistoimet: kansalliset viennin ja tuonnin kiellot tai rajoitukset </c:v>
                </c:pt>
                <c:pt idx="1">
                  <c:v>Rahoitus: vientikaupan rahoituksen saatavuus   </c:v>
                </c:pt>
                <c:pt idx="2">
                  <c:v>Logistiikka: kuljetushäiriöt, vähentyneet reitit, kasvavat kulut, konttipula</c:v>
                </c:pt>
                <c:pt idx="3">
                  <c:v>Hankinta: hankinta- ja tuotantoketjuhaasteet kuten komponentti- tai raaka-ainepula</c:v>
                </c:pt>
                <c:pt idx="4">
                  <c:v>Liikkuvuus: työntekijöiden liikkuvuus kuten matkustusrajoitukset maiden kesken  </c:v>
                </c:pt>
                <c:pt idx="5">
                  <c:v>Muut: joku muu ongelma tai markkinahäiriö (tarkenna alle)</c:v>
                </c:pt>
              </c:strCache>
            </c:strRef>
          </c:cat>
          <c:val>
            <c:numRef>
              <c:f>'7 Kysymys'!$C$37:$C$42</c:f>
              <c:numCache>
                <c:formatCode>0.0%</c:formatCode>
                <c:ptCount val="6"/>
                <c:pt idx="0">
                  <c:v>0.59217877094972071</c:v>
                </c:pt>
                <c:pt idx="1">
                  <c:v>0.69714285714285718</c:v>
                </c:pt>
                <c:pt idx="2">
                  <c:v>0.34482758620689652</c:v>
                </c:pt>
                <c:pt idx="3">
                  <c:v>0.52601156069364163</c:v>
                </c:pt>
                <c:pt idx="4">
                  <c:v>0.13333333333333333</c:v>
                </c:pt>
                <c:pt idx="5">
                  <c:v>0.54411764705882348</c:v>
                </c:pt>
              </c:numCache>
            </c:numRef>
          </c:val>
          <c:extLst>
            <c:ext xmlns:c16="http://schemas.microsoft.com/office/drawing/2014/chart" uri="{C3380CC4-5D6E-409C-BE32-E72D297353CC}">
              <c16:uniqueId val="{00000000-CA4A-4332-9D05-B31639B9C064}"/>
            </c:ext>
          </c:extLst>
        </c:ser>
        <c:ser>
          <c:idx val="1"/>
          <c:order val="1"/>
          <c:tx>
            <c:v>Jonkin verran ongelmia</c:v>
          </c:tx>
          <c:spPr>
            <a:solidFill>
              <a:srgbClr val="9ACD32"/>
            </a:solidFill>
          </c:spPr>
          <c:invertIfNegative val="0"/>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'7 Kysymys'!$B$37:$B$42</c:f>
              <c:strCache>
                <c:ptCount val="6"/>
                <c:pt idx="0">
                  <c:v>Viranomaistoimet: kansalliset viennin ja tuonnin kiellot tai rajoitukset </c:v>
                </c:pt>
                <c:pt idx="1">
                  <c:v>Rahoitus: vientikaupan rahoituksen saatavuus   </c:v>
                </c:pt>
                <c:pt idx="2">
                  <c:v>Logistiikka: kuljetushäiriöt, vähentyneet reitit, kasvavat kulut, konttipula</c:v>
                </c:pt>
                <c:pt idx="3">
                  <c:v>Hankinta: hankinta- ja tuotantoketjuhaasteet kuten komponentti- tai raaka-ainepula</c:v>
                </c:pt>
                <c:pt idx="4">
                  <c:v>Liikkuvuus: työntekijöiden liikkuvuus kuten matkustusrajoitukset maiden kesken  </c:v>
                </c:pt>
                <c:pt idx="5">
                  <c:v>Muut: joku muu ongelma tai markkinahäiriö (tarkenna alle)</c:v>
                </c:pt>
              </c:strCache>
            </c:strRef>
          </c:cat>
          <c:val>
            <c:numRef>
              <c:f>'7 Kysymys'!$D$37:$D$42</c:f>
              <c:numCache>
                <c:formatCode>0.0%</c:formatCode>
                <c:ptCount val="6"/>
                <c:pt idx="0">
                  <c:v>0.28491620111731841</c:v>
                </c:pt>
                <c:pt idx="1">
                  <c:v>0.23428571428571429</c:v>
                </c:pt>
                <c:pt idx="2">
                  <c:v>0.57471264367816088</c:v>
                </c:pt>
                <c:pt idx="3">
                  <c:v>0.43930635838150289</c:v>
                </c:pt>
                <c:pt idx="4">
                  <c:v>0.45</c:v>
                </c:pt>
                <c:pt idx="5">
                  <c:v>0.20588235294117649</c:v>
                </c:pt>
              </c:numCache>
            </c:numRef>
          </c:val>
          <c:extLst>
            <c:ext xmlns:c16="http://schemas.microsoft.com/office/drawing/2014/chart" uri="{C3380CC4-5D6E-409C-BE32-E72D297353CC}">
              <c16:uniqueId val="{00000001-CA4A-4332-9D05-B31639B9C064}"/>
            </c:ext>
          </c:extLst>
        </c:ser>
        <c:ser>
          <c:idx val="2"/>
          <c:order val="2"/>
          <c:tx>
            <c:v>Paljon ongelmia</c:v>
          </c:tx>
          <c:spPr>
            <a:solidFill>
              <a:srgbClr val="708090"/>
            </a:solidFill>
          </c:spPr>
          <c:invertIfNegative val="0"/>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'7 Kysymys'!$B$37:$B$42</c:f>
              <c:strCache>
                <c:ptCount val="6"/>
                <c:pt idx="0">
                  <c:v>Viranomaistoimet: kansalliset viennin ja tuonnin kiellot tai rajoitukset </c:v>
                </c:pt>
                <c:pt idx="1">
                  <c:v>Rahoitus: vientikaupan rahoituksen saatavuus   </c:v>
                </c:pt>
                <c:pt idx="2">
                  <c:v>Logistiikka: kuljetushäiriöt, vähentyneet reitit, kasvavat kulut, konttipula</c:v>
                </c:pt>
                <c:pt idx="3">
                  <c:v>Hankinta: hankinta- ja tuotantoketjuhaasteet kuten komponentti- tai raaka-ainepula</c:v>
                </c:pt>
                <c:pt idx="4">
                  <c:v>Liikkuvuus: työntekijöiden liikkuvuus kuten matkustusrajoitukset maiden kesken  </c:v>
                </c:pt>
                <c:pt idx="5">
                  <c:v>Muut: joku muu ongelma tai markkinahäiriö (tarkenna alle)</c:v>
                </c:pt>
              </c:strCache>
            </c:strRef>
          </c:cat>
          <c:val>
            <c:numRef>
              <c:f>'7 Kysymys'!$E$37:$E$42</c:f>
              <c:numCache>
                <c:formatCode>0.0%</c:formatCode>
                <c:ptCount val="6"/>
                <c:pt idx="0">
                  <c:v>0.1229050279329609</c:v>
                </c:pt>
                <c:pt idx="1">
                  <c:v>6.8571428571428575E-2</c:v>
                </c:pt>
                <c:pt idx="2">
                  <c:v>8.0459770114942541E-2</c:v>
                </c:pt>
                <c:pt idx="3">
                  <c:v>3.4682080924855488E-2</c:v>
                </c:pt>
                <c:pt idx="4">
                  <c:v>0.41666666666666669</c:v>
                </c:pt>
                <c:pt idx="5">
                  <c:v>0.25</c:v>
                </c:pt>
              </c:numCache>
            </c:numRef>
          </c:val>
          <c:extLst>
            <c:ext xmlns:c16="http://schemas.microsoft.com/office/drawing/2014/chart" uri="{C3380CC4-5D6E-409C-BE32-E72D297353CC}">
              <c16:uniqueId val="{00000002-CA4A-4332-9D05-B31639B9C064}"/>
            </c:ext>
          </c:extLst>
        </c:ser>
        <c:dLbls>
          <c:showLegendKey val="0"/>
          <c:showVal val="0"/>
          <c:showCatName val="0"/>
          <c:showSerName val="0"/>
          <c:showPercent val="0"/>
          <c:showBubbleSize val="0"/>
        </c:dLbls>
        <c:gapWidth val="40"/>
        <c:axId val="46529650"/>
        <c:axId val="46780966"/>
      </c:barChart>
      <c:catAx>
        <c:axId val="46529650"/>
        <c:scaling>
          <c:orientation val="minMax"/>
        </c:scaling>
        <c:delete val="0"/>
        <c:axPos val="b"/>
        <c:numFmt formatCode="General" sourceLinked="1"/>
        <c:majorTickMark val="out"/>
        <c:minorTickMark val="none"/>
        <c:tickLblPos val="nextTo"/>
        <c:spPr>
          <a:ln>
            <a:noFill/>
          </a:ln>
        </c:spPr>
        <c:txPr>
          <a:bodyPr rot="0" vert="horz"/>
          <a:lstStyle/>
          <a:p>
            <a:pPr>
              <a:defRPr sz="700"/>
            </a:pPr>
            <a:endParaRPr lang="fi-FI"/>
          </a:p>
        </c:txPr>
        <c:crossAx val="46780966"/>
        <c:crosses val="autoZero"/>
        <c:auto val="0"/>
        <c:lblAlgn val="ctr"/>
        <c:lblOffset val="100"/>
        <c:noMultiLvlLbl val="0"/>
      </c:catAx>
      <c:valAx>
        <c:axId val="46780966"/>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46529650"/>
        <c:crosses val="autoZero"/>
        <c:crossBetween val="between"/>
      </c:valAx>
      <c:spPr>
        <a:solidFill>
          <a:srgbClr val="FFFFFF"/>
        </a:solidFill>
        <a:ln w="12700">
          <a:noFill/>
        </a:ln>
      </c:spPr>
    </c:plotArea>
    <c:legend>
      <c:legendPos val="r"/>
      <c:overlay val="0"/>
      <c:txPr>
        <a:bodyPr rot="0" vert="horz"/>
        <a:lstStyle/>
        <a:p>
          <a:pPr>
            <a:defRPr/>
          </a:pPr>
          <a:endParaRPr lang="fi-FI"/>
        </a:p>
      </c:txPr>
    </c:legend>
    <c:plotVisOnly val="1"/>
    <c:dispBlanksAs val="gap"/>
    <c:showDLblsOverMax val="0"/>
  </c:chart>
  <c:txPr>
    <a:bodyPr rot="0" vert="horz"/>
    <a:lstStyle/>
    <a:p>
      <a:pPr>
        <a:defRPr lang="en-US" sz="1100" b="0" u="none" baseline="0">
          <a:solidFill>
            <a:srgbClr val="000000"/>
          </a:solidFill>
          <a:latin typeface="+mj-lt"/>
          <a:ea typeface="Calibri"/>
          <a:cs typeface="Calibri"/>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7507-4AE7-B759-926FE002BE32}"/>
              </c:ext>
            </c:extLst>
          </c:dPt>
          <c:dPt>
            <c:idx val="1"/>
            <c:invertIfNegative val="0"/>
            <c:bubble3D val="0"/>
            <c:spPr>
              <a:solidFill>
                <a:srgbClr val="9ACD32"/>
              </a:solidFill>
            </c:spPr>
            <c:extLst>
              <c:ext xmlns:c16="http://schemas.microsoft.com/office/drawing/2014/chart" uri="{C3380CC4-5D6E-409C-BE32-E72D297353CC}">
                <c16:uniqueId val="{00000002-7507-4AE7-B759-926FE002BE32}"/>
              </c:ext>
            </c:extLst>
          </c:dPt>
          <c:dPt>
            <c:idx val="2"/>
            <c:invertIfNegative val="0"/>
            <c:bubble3D val="0"/>
            <c:spPr>
              <a:solidFill>
                <a:srgbClr val="708090"/>
              </a:solidFill>
            </c:spPr>
            <c:extLst>
              <c:ext xmlns:c16="http://schemas.microsoft.com/office/drawing/2014/chart" uri="{C3380CC4-5D6E-409C-BE32-E72D297353CC}">
                <c16:uniqueId val="{00000004-7507-4AE7-B759-926FE002BE32}"/>
              </c:ext>
            </c:extLst>
          </c:dPt>
          <c:dLbls>
            <c:numFmt formatCode="0.0%" sourceLinked="0"/>
            <c:spPr>
              <a:noFill/>
              <a:ln>
                <a:noFill/>
              </a:ln>
              <a:effectLst/>
            </c:spPr>
            <c:txPr>
              <a:bodyPr rot="0" vert="horz"/>
              <a:lstStyle/>
              <a:p>
                <a:pPr algn="ctr">
                  <a:defRPr sz="12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 Kysymys'!$B$34:$B$36</c:f>
              <c:strCache>
                <c:ptCount val="3"/>
                <c:pt idx="0">
                  <c:v>Ei ongelmia</c:v>
                </c:pt>
                <c:pt idx="1">
                  <c:v>Jonkin verran ongelmia</c:v>
                </c:pt>
                <c:pt idx="2">
                  <c:v>Paljon ongelmia</c:v>
                </c:pt>
              </c:strCache>
            </c:strRef>
          </c:cat>
          <c:val>
            <c:numRef>
              <c:f>'8 Kysymys'!$C$34:$C$36</c:f>
              <c:numCache>
                <c:formatCode>0.0%</c:formatCode>
                <c:ptCount val="3"/>
                <c:pt idx="0">
                  <c:v>0.59217877094972071</c:v>
                </c:pt>
                <c:pt idx="1">
                  <c:v>0.28491620111731841</c:v>
                </c:pt>
                <c:pt idx="2">
                  <c:v>0.1229050279329609</c:v>
                </c:pt>
              </c:numCache>
            </c:numRef>
          </c:val>
          <c:extLst>
            <c:ext xmlns:c16="http://schemas.microsoft.com/office/drawing/2014/chart" uri="{C3380CC4-5D6E-409C-BE32-E72D297353CC}">
              <c16:uniqueId val="{00000005-7507-4AE7-B759-926FE002BE32}"/>
            </c:ext>
          </c:extLst>
        </c:ser>
        <c:dLbls>
          <c:showLegendKey val="0"/>
          <c:showVal val="0"/>
          <c:showCatName val="0"/>
          <c:showSerName val="0"/>
          <c:showPercent val="0"/>
          <c:showBubbleSize val="0"/>
        </c:dLbls>
        <c:gapWidth val="40"/>
        <c:axId val="55318260"/>
        <c:axId val="7798157"/>
      </c:barChart>
      <c:catAx>
        <c:axId val="55318260"/>
        <c:scaling>
          <c:orientation val="minMax"/>
        </c:scaling>
        <c:delete val="0"/>
        <c:axPos val="b"/>
        <c:numFmt formatCode="General" sourceLinked="1"/>
        <c:majorTickMark val="out"/>
        <c:minorTickMark val="none"/>
        <c:tickLblPos val="nextTo"/>
        <c:spPr>
          <a:ln>
            <a:noFill/>
          </a:ln>
        </c:spPr>
        <c:txPr>
          <a:bodyPr rot="0" vert="horz"/>
          <a:lstStyle/>
          <a:p>
            <a:pPr>
              <a:defRPr/>
            </a:pPr>
            <a:endParaRPr lang="fi-FI"/>
          </a:p>
        </c:txPr>
        <c:crossAx val="7798157"/>
        <c:crosses val="autoZero"/>
        <c:auto val="0"/>
        <c:lblAlgn val="ctr"/>
        <c:lblOffset val="100"/>
        <c:noMultiLvlLbl val="0"/>
      </c:catAx>
      <c:valAx>
        <c:axId val="7798157"/>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55318260"/>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mj-lt"/>
          <a:ea typeface="Calibri"/>
          <a:cs typeface="Calibri"/>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00FB-4F51-A24A-852382291834}"/>
              </c:ext>
            </c:extLst>
          </c:dPt>
          <c:dPt>
            <c:idx val="1"/>
            <c:invertIfNegative val="0"/>
            <c:bubble3D val="0"/>
            <c:spPr>
              <a:solidFill>
                <a:srgbClr val="9ACD32"/>
              </a:solidFill>
            </c:spPr>
            <c:extLst>
              <c:ext xmlns:c16="http://schemas.microsoft.com/office/drawing/2014/chart" uri="{C3380CC4-5D6E-409C-BE32-E72D297353CC}">
                <c16:uniqueId val="{00000002-00FB-4F51-A24A-852382291834}"/>
              </c:ext>
            </c:extLst>
          </c:dPt>
          <c:dPt>
            <c:idx val="2"/>
            <c:invertIfNegative val="0"/>
            <c:bubble3D val="0"/>
            <c:spPr>
              <a:solidFill>
                <a:srgbClr val="708090"/>
              </a:solidFill>
            </c:spPr>
            <c:extLst>
              <c:ext xmlns:c16="http://schemas.microsoft.com/office/drawing/2014/chart" uri="{C3380CC4-5D6E-409C-BE32-E72D297353CC}">
                <c16:uniqueId val="{00000004-00FB-4F51-A24A-852382291834}"/>
              </c:ext>
            </c:extLst>
          </c:dPt>
          <c:dLbls>
            <c:numFmt formatCode="0.0%" sourceLinked="0"/>
            <c:spPr>
              <a:noFill/>
              <a:ln>
                <a:noFill/>
              </a:ln>
              <a:effectLst/>
            </c:spPr>
            <c:txPr>
              <a:bodyPr rot="0" vert="horz"/>
              <a:lstStyle/>
              <a:p>
                <a:pPr algn="ctr">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'9 Kysymys'!$B$34:$B$36</c:f>
              <c:strCache>
                <c:ptCount val="3"/>
                <c:pt idx="0">
                  <c:v>Ei ongelmia</c:v>
                </c:pt>
                <c:pt idx="1">
                  <c:v>Jonkin verran ongelmia</c:v>
                </c:pt>
                <c:pt idx="2">
                  <c:v>Paljon ongelmia</c:v>
                </c:pt>
              </c:strCache>
            </c:strRef>
          </c:cat>
          <c:val>
            <c:numRef>
              <c:f>'9 Kysymys'!$C$34:$C$36</c:f>
              <c:numCache>
                <c:formatCode>0.0%</c:formatCode>
                <c:ptCount val="3"/>
                <c:pt idx="0">
                  <c:v>0.69714285714285718</c:v>
                </c:pt>
                <c:pt idx="1">
                  <c:v>0.23428571428571429</c:v>
                </c:pt>
                <c:pt idx="2">
                  <c:v>6.8571428571428575E-2</c:v>
                </c:pt>
              </c:numCache>
            </c:numRef>
          </c:val>
          <c:extLst>
            <c:ext xmlns:c16="http://schemas.microsoft.com/office/drawing/2014/chart" uri="{C3380CC4-5D6E-409C-BE32-E72D297353CC}">
              <c16:uniqueId val="{00000005-00FB-4F51-A24A-852382291834}"/>
            </c:ext>
          </c:extLst>
        </c:ser>
        <c:dLbls>
          <c:showLegendKey val="0"/>
          <c:showVal val="0"/>
          <c:showCatName val="0"/>
          <c:showSerName val="0"/>
          <c:showPercent val="0"/>
          <c:showBubbleSize val="0"/>
        </c:dLbls>
        <c:gapWidth val="40"/>
        <c:axId val="65543979"/>
        <c:axId val="65840762"/>
      </c:barChart>
      <c:catAx>
        <c:axId val="65543979"/>
        <c:scaling>
          <c:orientation val="minMax"/>
        </c:scaling>
        <c:delete val="0"/>
        <c:axPos val="b"/>
        <c:numFmt formatCode="General" sourceLinked="1"/>
        <c:majorTickMark val="out"/>
        <c:minorTickMark val="none"/>
        <c:tickLblPos val="nextTo"/>
        <c:spPr>
          <a:ln>
            <a:noFill/>
          </a:ln>
        </c:spPr>
        <c:txPr>
          <a:bodyPr rot="0" vert="horz"/>
          <a:lstStyle/>
          <a:p>
            <a:pPr>
              <a:defRPr/>
            </a:pPr>
            <a:endParaRPr lang="fi-FI"/>
          </a:p>
        </c:txPr>
        <c:crossAx val="65840762"/>
        <c:crosses val="autoZero"/>
        <c:auto val="0"/>
        <c:lblAlgn val="ctr"/>
        <c:lblOffset val="100"/>
        <c:noMultiLvlLbl val="0"/>
      </c:catAx>
      <c:valAx>
        <c:axId val="65840762"/>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65543979"/>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mj-lt"/>
          <a:ea typeface="Calibri"/>
          <a:cs typeface="Calibri"/>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3A6C-4984-9E57-5A8E1C0B32D0}"/>
              </c:ext>
            </c:extLst>
          </c:dPt>
          <c:dPt>
            <c:idx val="1"/>
            <c:invertIfNegative val="0"/>
            <c:bubble3D val="0"/>
            <c:spPr>
              <a:solidFill>
                <a:srgbClr val="9ACD32"/>
              </a:solidFill>
            </c:spPr>
            <c:extLst>
              <c:ext xmlns:c16="http://schemas.microsoft.com/office/drawing/2014/chart" uri="{C3380CC4-5D6E-409C-BE32-E72D297353CC}">
                <c16:uniqueId val="{00000002-3A6C-4984-9E57-5A8E1C0B32D0}"/>
              </c:ext>
            </c:extLst>
          </c:dPt>
          <c:dPt>
            <c:idx val="2"/>
            <c:invertIfNegative val="0"/>
            <c:bubble3D val="0"/>
            <c:spPr>
              <a:solidFill>
                <a:srgbClr val="708090"/>
              </a:solidFill>
            </c:spPr>
            <c:extLst>
              <c:ext xmlns:c16="http://schemas.microsoft.com/office/drawing/2014/chart" uri="{C3380CC4-5D6E-409C-BE32-E72D297353CC}">
                <c16:uniqueId val="{00000004-3A6C-4984-9E57-5A8E1C0B32D0}"/>
              </c:ext>
            </c:extLst>
          </c:dPt>
          <c:dLbls>
            <c:numFmt formatCode="0.0%" sourceLinked="0"/>
            <c:spPr>
              <a:noFill/>
              <a:ln>
                <a:noFill/>
              </a:ln>
              <a:effectLst/>
            </c:spPr>
            <c:txPr>
              <a:bodyPr rot="0" vert="horz"/>
              <a:lstStyle/>
              <a:p>
                <a:pPr algn="ctr">
                  <a:defRPr sz="12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'10 Kysymys'!$B$34:$B$36</c:f>
              <c:strCache>
                <c:ptCount val="3"/>
                <c:pt idx="0">
                  <c:v>Ei ongelmia</c:v>
                </c:pt>
                <c:pt idx="1">
                  <c:v>Jonkin verran ongelmia</c:v>
                </c:pt>
                <c:pt idx="2">
                  <c:v>Paljon ongelmia</c:v>
                </c:pt>
              </c:strCache>
            </c:strRef>
          </c:cat>
          <c:val>
            <c:numRef>
              <c:f>'10 Kysymys'!$C$34:$C$36</c:f>
              <c:numCache>
                <c:formatCode>0.0%</c:formatCode>
                <c:ptCount val="3"/>
                <c:pt idx="0">
                  <c:v>0.34482758620689652</c:v>
                </c:pt>
                <c:pt idx="1">
                  <c:v>0.57471264367816088</c:v>
                </c:pt>
                <c:pt idx="2">
                  <c:v>8.0459770114942541E-2</c:v>
                </c:pt>
              </c:numCache>
            </c:numRef>
          </c:val>
          <c:extLst>
            <c:ext xmlns:c16="http://schemas.microsoft.com/office/drawing/2014/chart" uri="{C3380CC4-5D6E-409C-BE32-E72D297353CC}">
              <c16:uniqueId val="{00000005-3A6C-4984-9E57-5A8E1C0B32D0}"/>
            </c:ext>
          </c:extLst>
        </c:ser>
        <c:dLbls>
          <c:showLegendKey val="0"/>
          <c:showVal val="0"/>
          <c:showCatName val="0"/>
          <c:showSerName val="0"/>
          <c:showPercent val="0"/>
          <c:showBubbleSize val="0"/>
        </c:dLbls>
        <c:gapWidth val="40"/>
        <c:axId val="20954533"/>
        <c:axId val="66190306"/>
      </c:barChart>
      <c:catAx>
        <c:axId val="20954533"/>
        <c:scaling>
          <c:orientation val="minMax"/>
        </c:scaling>
        <c:delete val="0"/>
        <c:axPos val="b"/>
        <c:numFmt formatCode="General" sourceLinked="1"/>
        <c:majorTickMark val="out"/>
        <c:minorTickMark val="none"/>
        <c:tickLblPos val="nextTo"/>
        <c:spPr>
          <a:ln>
            <a:noFill/>
          </a:ln>
        </c:spPr>
        <c:txPr>
          <a:bodyPr rot="0" vert="horz"/>
          <a:lstStyle/>
          <a:p>
            <a:pPr>
              <a:defRPr/>
            </a:pPr>
            <a:endParaRPr lang="fi-FI"/>
          </a:p>
        </c:txPr>
        <c:crossAx val="66190306"/>
        <c:crosses val="autoZero"/>
        <c:auto val="0"/>
        <c:lblAlgn val="ctr"/>
        <c:lblOffset val="100"/>
        <c:noMultiLvlLbl val="0"/>
      </c:catAx>
      <c:valAx>
        <c:axId val="66190306"/>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20954533"/>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mj-lt"/>
          <a:ea typeface="Calibri"/>
          <a:cs typeface="Calibri"/>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7AA8-4360-A942-AF806DCAB92F}"/>
              </c:ext>
            </c:extLst>
          </c:dPt>
          <c:dPt>
            <c:idx val="1"/>
            <c:invertIfNegative val="0"/>
            <c:bubble3D val="0"/>
            <c:spPr>
              <a:solidFill>
                <a:srgbClr val="9ACD32"/>
              </a:solidFill>
            </c:spPr>
            <c:extLst>
              <c:ext xmlns:c16="http://schemas.microsoft.com/office/drawing/2014/chart" uri="{C3380CC4-5D6E-409C-BE32-E72D297353CC}">
                <c16:uniqueId val="{00000002-7AA8-4360-A942-AF806DCAB92F}"/>
              </c:ext>
            </c:extLst>
          </c:dPt>
          <c:dPt>
            <c:idx val="2"/>
            <c:invertIfNegative val="0"/>
            <c:bubble3D val="0"/>
            <c:spPr>
              <a:solidFill>
                <a:srgbClr val="708090"/>
              </a:solidFill>
            </c:spPr>
            <c:extLst>
              <c:ext xmlns:c16="http://schemas.microsoft.com/office/drawing/2014/chart" uri="{C3380CC4-5D6E-409C-BE32-E72D297353CC}">
                <c16:uniqueId val="{00000004-7AA8-4360-A942-AF806DCAB92F}"/>
              </c:ext>
            </c:extLst>
          </c:dPt>
          <c:dLbls>
            <c:numFmt formatCode="0.0%" sourceLinked="0"/>
            <c:spPr>
              <a:noFill/>
              <a:ln>
                <a:noFill/>
              </a:ln>
              <a:effectLst/>
            </c:spPr>
            <c:txPr>
              <a:bodyPr rot="0" vert="horz"/>
              <a:lstStyle/>
              <a:p>
                <a:pPr algn="ctr">
                  <a:defRPr sz="12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'11 Kysymys'!$B$34:$B$36</c:f>
              <c:strCache>
                <c:ptCount val="3"/>
                <c:pt idx="0">
                  <c:v>Ei ongelmia</c:v>
                </c:pt>
                <c:pt idx="1">
                  <c:v>Jonkin verran ongelmia</c:v>
                </c:pt>
                <c:pt idx="2">
                  <c:v>Paljon ongelmia</c:v>
                </c:pt>
              </c:strCache>
            </c:strRef>
          </c:cat>
          <c:val>
            <c:numRef>
              <c:f>'11 Kysymys'!$C$34:$C$36</c:f>
              <c:numCache>
                <c:formatCode>0.0%</c:formatCode>
                <c:ptCount val="3"/>
                <c:pt idx="0">
                  <c:v>0.52601156069364163</c:v>
                </c:pt>
                <c:pt idx="1">
                  <c:v>0.43930635838150289</c:v>
                </c:pt>
                <c:pt idx="2">
                  <c:v>3.4682080924855488E-2</c:v>
                </c:pt>
              </c:numCache>
            </c:numRef>
          </c:val>
          <c:extLst>
            <c:ext xmlns:c16="http://schemas.microsoft.com/office/drawing/2014/chart" uri="{C3380CC4-5D6E-409C-BE32-E72D297353CC}">
              <c16:uniqueId val="{00000005-7AA8-4360-A942-AF806DCAB92F}"/>
            </c:ext>
          </c:extLst>
        </c:ser>
        <c:dLbls>
          <c:showLegendKey val="0"/>
          <c:showVal val="0"/>
          <c:showCatName val="0"/>
          <c:showSerName val="0"/>
          <c:showPercent val="0"/>
          <c:showBubbleSize val="0"/>
        </c:dLbls>
        <c:gapWidth val="40"/>
        <c:axId val="59058592"/>
        <c:axId val="59896237"/>
      </c:barChart>
      <c:catAx>
        <c:axId val="59058592"/>
        <c:scaling>
          <c:orientation val="minMax"/>
        </c:scaling>
        <c:delete val="0"/>
        <c:axPos val="b"/>
        <c:numFmt formatCode="General" sourceLinked="1"/>
        <c:majorTickMark val="out"/>
        <c:minorTickMark val="none"/>
        <c:tickLblPos val="nextTo"/>
        <c:spPr>
          <a:ln>
            <a:noFill/>
          </a:ln>
        </c:spPr>
        <c:txPr>
          <a:bodyPr rot="0" vert="horz"/>
          <a:lstStyle/>
          <a:p>
            <a:pPr>
              <a:defRPr/>
            </a:pPr>
            <a:endParaRPr lang="fi-FI"/>
          </a:p>
        </c:txPr>
        <c:crossAx val="59896237"/>
        <c:crosses val="autoZero"/>
        <c:auto val="0"/>
        <c:lblAlgn val="ctr"/>
        <c:lblOffset val="100"/>
        <c:noMultiLvlLbl val="0"/>
      </c:catAx>
      <c:valAx>
        <c:axId val="59896237"/>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59058592"/>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mj-lt"/>
          <a:ea typeface="Calibri"/>
          <a:cs typeface="Calibri"/>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626D-453F-9428-443983DE4D79}"/>
              </c:ext>
            </c:extLst>
          </c:dPt>
          <c:dPt>
            <c:idx val="1"/>
            <c:invertIfNegative val="0"/>
            <c:bubble3D val="0"/>
            <c:spPr>
              <a:solidFill>
                <a:srgbClr val="9ACD32"/>
              </a:solidFill>
            </c:spPr>
            <c:extLst>
              <c:ext xmlns:c16="http://schemas.microsoft.com/office/drawing/2014/chart" uri="{C3380CC4-5D6E-409C-BE32-E72D297353CC}">
                <c16:uniqueId val="{00000002-626D-453F-9428-443983DE4D79}"/>
              </c:ext>
            </c:extLst>
          </c:dPt>
          <c:dPt>
            <c:idx val="2"/>
            <c:invertIfNegative val="0"/>
            <c:bubble3D val="0"/>
            <c:spPr>
              <a:solidFill>
                <a:srgbClr val="708090"/>
              </a:solidFill>
            </c:spPr>
            <c:extLst>
              <c:ext xmlns:c16="http://schemas.microsoft.com/office/drawing/2014/chart" uri="{C3380CC4-5D6E-409C-BE32-E72D297353CC}">
                <c16:uniqueId val="{00000004-626D-453F-9428-443983DE4D79}"/>
              </c:ext>
            </c:extLst>
          </c:dPt>
          <c:dLbls>
            <c:numFmt formatCode="0.0%" sourceLinked="0"/>
            <c:spPr>
              <a:noFill/>
              <a:ln>
                <a:noFill/>
              </a:ln>
              <a:effectLst/>
            </c:spPr>
            <c:txPr>
              <a:bodyPr rot="0" vert="horz"/>
              <a:lstStyle/>
              <a:p>
                <a:pPr algn="ctr">
                  <a:defRPr sz="12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'12 Kysymys'!$B$34:$B$36</c:f>
              <c:strCache>
                <c:ptCount val="3"/>
                <c:pt idx="0">
                  <c:v>Ei ongelmia</c:v>
                </c:pt>
                <c:pt idx="1">
                  <c:v>Jonkin verran ongelmia</c:v>
                </c:pt>
                <c:pt idx="2">
                  <c:v>Paljon ongelmia</c:v>
                </c:pt>
              </c:strCache>
            </c:strRef>
          </c:cat>
          <c:val>
            <c:numRef>
              <c:f>'12 Kysymys'!$C$34:$C$36</c:f>
              <c:numCache>
                <c:formatCode>0.0%</c:formatCode>
                <c:ptCount val="3"/>
                <c:pt idx="0">
                  <c:v>0.13333333333333333</c:v>
                </c:pt>
                <c:pt idx="1">
                  <c:v>0.45</c:v>
                </c:pt>
                <c:pt idx="2">
                  <c:v>0.41666666666666669</c:v>
                </c:pt>
              </c:numCache>
            </c:numRef>
          </c:val>
          <c:extLst>
            <c:ext xmlns:c16="http://schemas.microsoft.com/office/drawing/2014/chart" uri="{C3380CC4-5D6E-409C-BE32-E72D297353CC}">
              <c16:uniqueId val="{00000005-626D-453F-9428-443983DE4D79}"/>
            </c:ext>
          </c:extLst>
        </c:ser>
        <c:dLbls>
          <c:showLegendKey val="0"/>
          <c:showVal val="0"/>
          <c:showCatName val="0"/>
          <c:showSerName val="0"/>
          <c:showPercent val="0"/>
          <c:showBubbleSize val="0"/>
        </c:dLbls>
        <c:gapWidth val="40"/>
        <c:axId val="43591817"/>
        <c:axId val="34908719"/>
      </c:barChart>
      <c:catAx>
        <c:axId val="43591817"/>
        <c:scaling>
          <c:orientation val="minMax"/>
        </c:scaling>
        <c:delete val="0"/>
        <c:axPos val="b"/>
        <c:numFmt formatCode="General" sourceLinked="1"/>
        <c:majorTickMark val="out"/>
        <c:minorTickMark val="none"/>
        <c:tickLblPos val="nextTo"/>
        <c:spPr>
          <a:ln>
            <a:noFill/>
          </a:ln>
        </c:spPr>
        <c:txPr>
          <a:bodyPr rot="0" vert="horz"/>
          <a:lstStyle/>
          <a:p>
            <a:pPr>
              <a:defRPr/>
            </a:pPr>
            <a:endParaRPr lang="fi-FI"/>
          </a:p>
        </c:txPr>
        <c:crossAx val="34908719"/>
        <c:crosses val="autoZero"/>
        <c:auto val="0"/>
        <c:lblAlgn val="ctr"/>
        <c:lblOffset val="100"/>
        <c:noMultiLvlLbl val="0"/>
      </c:catAx>
      <c:valAx>
        <c:axId val="34908719"/>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43591817"/>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mj-lt"/>
          <a:ea typeface="Calibri"/>
          <a:cs typeface="Calibri"/>
        </a:defRPr>
      </a:pPr>
      <a:endParaRPr lang="fi-FI"/>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D13AD00-C0F7-46C4-97A0-1A156654992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0D1D9ED9-B1D8-4F59-A4EE-7828DF5F916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7465B33-1624-4EA1-90F0-5548CCE4D91F}" type="datetimeFigureOut">
              <a:rPr lang="fi-FI" smtClean="0"/>
              <a:t>21.8.2020</a:t>
            </a:fld>
            <a:endParaRPr lang="fi-FI"/>
          </a:p>
        </p:txBody>
      </p:sp>
      <p:sp>
        <p:nvSpPr>
          <p:cNvPr id="4" name="Alatunnisteen paikkamerkki 3">
            <a:extLst>
              <a:ext uri="{FF2B5EF4-FFF2-40B4-BE49-F238E27FC236}">
                <a16:creationId xmlns:a16="http://schemas.microsoft.com/office/drawing/2014/main" id="{DBDD7E1E-C080-4A9B-A6B9-3C41B12105EC}"/>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00637475-3517-4217-AF00-9C56D3AD838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0A3EBE3-D7EB-4F27-B056-652D08283A26}" type="slidenum">
              <a:rPr lang="fi-FI" smtClean="0"/>
              <a:t>‹#›</a:t>
            </a:fld>
            <a:endParaRPr lang="fi-FI"/>
          </a:p>
        </p:txBody>
      </p:sp>
    </p:spTree>
    <p:extLst>
      <p:ext uri="{BB962C8B-B14F-4D97-AF65-F5344CB8AC3E}">
        <p14:creationId xmlns:p14="http://schemas.microsoft.com/office/powerpoint/2010/main" val="37030576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0FA4EDE-2E67-4E29-A719-B79571B32F10}" type="datetimeFigureOut">
              <a:rPr lang="fi-FI" smtClean="0"/>
              <a:t>21.8.2020</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1A9D44A-A2CE-4F46-8183-3B78CFA07A17}" type="slidenum">
              <a:rPr lang="fi-FI" smtClean="0"/>
              <a:t>‹#›</a:t>
            </a:fld>
            <a:endParaRPr lang="fi-FI"/>
          </a:p>
        </p:txBody>
      </p:sp>
    </p:spTree>
    <p:extLst>
      <p:ext uri="{BB962C8B-B14F-4D97-AF65-F5344CB8AC3E}">
        <p14:creationId xmlns:p14="http://schemas.microsoft.com/office/powerpoint/2010/main" val="24100601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4.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gif"/><Relationship Id="rId1" Type="http://schemas.openxmlformats.org/officeDocument/2006/relationships/slideMaster" Target="../slideMasters/slideMaster1.xml"/><Relationship Id="rId4" Type="http://schemas.openxmlformats.org/officeDocument/2006/relationships/image" Target="../media/image46.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1.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Master" Target="../slideMasters/slideMaster3.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61.svg"/><Relationship Id="rId4" Type="http://schemas.openxmlformats.org/officeDocument/2006/relationships/image" Target="../media/image6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Master" Target="../slideMasters/slideMaster4.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4.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5.svg"/><Relationship Id="rId7" Type="http://schemas.openxmlformats.org/officeDocument/2006/relationships/image" Target="../media/image77.svg"/><Relationship Id="rId2" Type="http://schemas.openxmlformats.org/officeDocument/2006/relationships/image" Target="../media/image74.png"/><Relationship Id="rId1" Type="http://schemas.openxmlformats.org/officeDocument/2006/relationships/slideMaster" Target="../slideMasters/slideMaster5.xml"/><Relationship Id="rId6" Type="http://schemas.openxmlformats.org/officeDocument/2006/relationships/image" Target="../media/image76.png"/><Relationship Id="rId5" Type="http://schemas.openxmlformats.org/officeDocument/2006/relationships/image" Target="../media/image67.svg"/><Relationship Id="rId4" Type="http://schemas.openxmlformats.org/officeDocument/2006/relationships/image" Target="../media/image6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5.xml"/><Relationship Id="rId5" Type="http://schemas.openxmlformats.org/officeDocument/2006/relationships/image" Target="../media/image83.svg"/><Relationship Id="rId4" Type="http://schemas.openxmlformats.org/officeDocument/2006/relationships/image" Target="../media/image8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valko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873FFCD-7566-4AC7-91A9-7D34999A0DD9}"/>
              </a:ext>
            </a:extLst>
          </p:cNvPr>
          <p:cNvSpPr>
            <a:spLocks noGrp="1"/>
          </p:cNvSpPr>
          <p:nvPr>
            <p:ph type="dt" sz="half" idx="10"/>
          </p:nvPr>
        </p:nvSpPr>
        <p:spPr/>
        <p:txBody>
          <a:bodyPr/>
          <a:lstStyle/>
          <a:p>
            <a:fld id="{0390A215-9E5C-484B-9EF8-CE7546C59170}" type="datetime1">
              <a:rPr lang="fi-FI" smtClean="0"/>
              <a:t>21.8.2020</a:t>
            </a:fld>
            <a:endParaRPr lang="fi-FI" dirty="0"/>
          </a:p>
        </p:txBody>
      </p:sp>
      <p:sp>
        <p:nvSpPr>
          <p:cNvPr id="5" name="Alatunnisteen paikkamerkki 4">
            <a:extLst>
              <a:ext uri="{FF2B5EF4-FFF2-40B4-BE49-F238E27FC236}">
                <a16:creationId xmlns:a16="http://schemas.microsoft.com/office/drawing/2014/main" id="{5BC3D4B1-CDC4-47B7-8A96-D3F50DB7D6E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CFB3FA6-778B-4C7B-B37A-D18E1C7ED9CD}"/>
              </a:ext>
            </a:extLst>
          </p:cNvPr>
          <p:cNvSpPr>
            <a:spLocks noGrp="1"/>
          </p:cNvSpPr>
          <p:nvPr>
            <p:ph type="sldNum" sz="quarter" idx="12"/>
          </p:nvPr>
        </p:nvSpPr>
        <p:spPr>
          <a:xfrm>
            <a:off x="8610600" y="6356350"/>
            <a:ext cx="3452812" cy="365125"/>
          </a:xfrm>
        </p:spPr>
        <p:txBody>
          <a:bodyPr/>
          <a:lstStyle/>
          <a:p>
            <a:fld id="{960804D1-D1DA-404B-A345-162A4B99A0F1}" type="slidenum">
              <a:rPr lang="fi-FI" smtClean="0"/>
              <a:t>‹#›</a:t>
            </a:fld>
            <a:endParaRPr lang="fi-FI"/>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8" name="Kuva 7">
            <a:extLst>
              <a:ext uri="{FF2B5EF4-FFF2-40B4-BE49-F238E27FC236}">
                <a16:creationId xmlns:a16="http://schemas.microsoft.com/office/drawing/2014/main" id="{B96BCC24-BCDD-49AB-8FD9-0FA72EA8ED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84726" y="5619750"/>
            <a:ext cx="2622548" cy="655637"/>
          </a:xfrm>
          <a:prstGeom prst="rect">
            <a:avLst/>
          </a:prstGeom>
        </p:spPr>
      </p:pic>
    </p:spTree>
    <p:extLst>
      <p:ext uri="{BB962C8B-B14F-4D97-AF65-F5344CB8AC3E}">
        <p14:creationId xmlns:p14="http://schemas.microsoft.com/office/powerpoint/2010/main" val="167516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petusdia">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D32259C-5089-4DFC-AAEC-ACD866E8EC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298713"/>
            <a:ext cx="3056893" cy="5565113"/>
          </a:xfrm>
          <a:prstGeom prst="rect">
            <a:avLst/>
          </a:prstGeom>
        </p:spPr>
      </p:pic>
      <p:sp>
        <p:nvSpPr>
          <p:cNvPr id="16" name="Tekstiruutu 15">
            <a:extLst>
              <a:ext uri="{FF2B5EF4-FFF2-40B4-BE49-F238E27FC236}">
                <a16:creationId xmlns:a16="http://schemas.microsoft.com/office/drawing/2014/main" id="{F60FA21E-F841-4CEC-B1A5-C4131AF1EC68}"/>
              </a:ext>
            </a:extLst>
          </p:cNvPr>
          <p:cNvSpPr txBox="1"/>
          <p:nvPr userDrawn="1"/>
        </p:nvSpPr>
        <p:spPr>
          <a:xfrm>
            <a:off x="4882231" y="2750733"/>
            <a:ext cx="2427527" cy="369332"/>
          </a:xfrm>
          <a:prstGeom prst="rect">
            <a:avLst/>
          </a:prstGeom>
          <a:noFill/>
        </p:spPr>
        <p:txBody>
          <a:bodyPr wrap="square" rtlCol="0">
            <a:spAutoFit/>
          </a:bodyPr>
          <a:lstStyle/>
          <a:p>
            <a:pPr algn="ctr"/>
            <a:r>
              <a:rPr lang="fi-FI" sz="1800" b="1" dirty="0"/>
              <a:t>kauppakamari.fi</a:t>
            </a:r>
          </a:p>
        </p:txBody>
      </p:sp>
      <p:sp>
        <p:nvSpPr>
          <p:cNvPr id="17" name="Suorakulmio 16">
            <a:extLst>
              <a:ext uri="{FF2B5EF4-FFF2-40B4-BE49-F238E27FC236}">
                <a16:creationId xmlns:a16="http://schemas.microsoft.com/office/drawing/2014/main" id="{0A6FEDA2-CEE8-45DB-BCDD-8D9A8210A504}"/>
              </a:ext>
            </a:extLst>
          </p:cNvPr>
          <p:cNvSpPr/>
          <p:nvPr userDrawn="1"/>
        </p:nvSpPr>
        <p:spPr>
          <a:xfrm>
            <a:off x="5482971" y="3489397"/>
            <a:ext cx="1226044" cy="369332"/>
          </a:xfrm>
          <a:prstGeom prst="rect">
            <a:avLst/>
          </a:prstGeom>
        </p:spPr>
        <p:txBody>
          <a:bodyPr wrap="square">
            <a:spAutoFit/>
          </a:bodyPr>
          <a:lstStyle/>
          <a:p>
            <a:pPr algn="ctr"/>
            <a:r>
              <a:rPr lang="fi-FI" sz="1800" dirty="0"/>
              <a:t>@K3FIN</a:t>
            </a:r>
          </a:p>
        </p:txBody>
      </p:sp>
      <p:sp>
        <p:nvSpPr>
          <p:cNvPr id="18" name="Suorakulmio 17">
            <a:extLst>
              <a:ext uri="{FF2B5EF4-FFF2-40B4-BE49-F238E27FC236}">
                <a16:creationId xmlns:a16="http://schemas.microsoft.com/office/drawing/2014/main" id="{C0379771-1F8D-4B6A-ADD8-52B18F9E110B}"/>
              </a:ext>
            </a:extLst>
          </p:cNvPr>
          <p:cNvSpPr/>
          <p:nvPr userDrawn="1"/>
        </p:nvSpPr>
        <p:spPr>
          <a:xfrm>
            <a:off x="4469110" y="3120065"/>
            <a:ext cx="3253767" cy="369332"/>
          </a:xfrm>
          <a:prstGeom prst="rect">
            <a:avLst/>
          </a:prstGeom>
        </p:spPr>
        <p:txBody>
          <a:bodyPr wrap="square">
            <a:spAutoFit/>
          </a:bodyPr>
          <a:lstStyle/>
          <a:p>
            <a:pPr algn="ctr"/>
            <a:r>
              <a:rPr lang="fi-FI" sz="1800" dirty="0"/>
              <a:t>#Keskuskauppakamari</a:t>
            </a:r>
          </a:p>
        </p:txBody>
      </p:sp>
      <p:pic>
        <p:nvPicPr>
          <p:cNvPr id="21" name="Kuva 20">
            <a:extLst>
              <a:ext uri="{FF2B5EF4-FFF2-40B4-BE49-F238E27FC236}">
                <a16:creationId xmlns:a16="http://schemas.microsoft.com/office/drawing/2014/main" id="{0373A784-1E92-4F2F-99D8-BC219553F0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71962" y="157045"/>
            <a:ext cx="1556595" cy="1495661"/>
          </a:xfrm>
          <a:prstGeom prst="rect">
            <a:avLst/>
          </a:prstGeom>
        </p:spPr>
      </p:pic>
      <p:sp>
        <p:nvSpPr>
          <p:cNvPr id="11" name="Päivämäärän paikkamerkki 2">
            <a:extLst>
              <a:ext uri="{FF2B5EF4-FFF2-40B4-BE49-F238E27FC236}">
                <a16:creationId xmlns:a16="http://schemas.microsoft.com/office/drawing/2014/main" id="{7378932E-2B8E-48A5-8B3B-0783120B2F0E}"/>
              </a:ext>
            </a:extLst>
          </p:cNvPr>
          <p:cNvSpPr>
            <a:spLocks noGrp="1"/>
          </p:cNvSpPr>
          <p:nvPr>
            <p:ph type="dt" sz="half" idx="10"/>
          </p:nvPr>
        </p:nvSpPr>
        <p:spPr>
          <a:xfrm>
            <a:off x="838200" y="6356350"/>
            <a:ext cx="2743200" cy="365125"/>
          </a:xfrm>
        </p:spPr>
        <p:txBody>
          <a:bodyPr/>
          <a:lstStyle/>
          <a:p>
            <a:fld id="{A08D179C-6CD3-400E-A1F5-BB1532E0C76B}" type="datetime1">
              <a:rPr lang="fi-FI" smtClean="0"/>
              <a:t>21.8.2020</a:t>
            </a:fld>
            <a:endParaRPr lang="fi-FI"/>
          </a:p>
        </p:txBody>
      </p:sp>
      <p:sp>
        <p:nvSpPr>
          <p:cNvPr id="12" name="Alatunnisteen paikkamerkki 3">
            <a:extLst>
              <a:ext uri="{FF2B5EF4-FFF2-40B4-BE49-F238E27FC236}">
                <a16:creationId xmlns:a16="http://schemas.microsoft.com/office/drawing/2014/main" id="{0539E262-07A6-48E6-86FE-942DFCA127B0}"/>
              </a:ext>
            </a:extLst>
          </p:cNvPr>
          <p:cNvSpPr>
            <a:spLocks noGrp="1"/>
          </p:cNvSpPr>
          <p:nvPr>
            <p:ph type="ftr" sz="quarter" idx="11"/>
          </p:nvPr>
        </p:nvSpPr>
        <p:spPr>
          <a:xfrm>
            <a:off x="4038600" y="6356350"/>
            <a:ext cx="4114800" cy="365125"/>
          </a:xfrm>
        </p:spPr>
        <p:txBody>
          <a:bodyPr/>
          <a:lstStyle/>
          <a:p>
            <a:endParaRPr lang="fi-FI" dirty="0"/>
          </a:p>
        </p:txBody>
      </p:sp>
      <p:sp>
        <p:nvSpPr>
          <p:cNvPr id="14" name="Dian numeron paikkamerkki 4">
            <a:extLst>
              <a:ext uri="{FF2B5EF4-FFF2-40B4-BE49-F238E27FC236}">
                <a16:creationId xmlns:a16="http://schemas.microsoft.com/office/drawing/2014/main" id="{8F88A8F5-53C4-40B4-A8EF-BFCB0D1D34CC}"/>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pic>
        <p:nvPicPr>
          <p:cNvPr id="15" name="Kuva 14">
            <a:extLst>
              <a:ext uri="{FF2B5EF4-FFF2-40B4-BE49-F238E27FC236}">
                <a16:creationId xmlns:a16="http://schemas.microsoft.com/office/drawing/2014/main" id="{19972191-05C2-4BB6-9C05-D4450A113C6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84726" y="1744255"/>
            <a:ext cx="2622548" cy="655637"/>
          </a:xfrm>
          <a:prstGeom prst="rect">
            <a:avLst/>
          </a:prstGeom>
        </p:spPr>
      </p:pic>
      <p:sp>
        <p:nvSpPr>
          <p:cNvPr id="23" name="Otsikko 1">
            <a:extLst>
              <a:ext uri="{FF2B5EF4-FFF2-40B4-BE49-F238E27FC236}">
                <a16:creationId xmlns:a16="http://schemas.microsoft.com/office/drawing/2014/main" id="{11396BA1-0447-4882-B00F-5D1591B1DD6F}"/>
              </a:ext>
            </a:extLst>
          </p:cNvPr>
          <p:cNvSpPr>
            <a:spLocks noGrp="1"/>
          </p:cNvSpPr>
          <p:nvPr>
            <p:ph type="title" hasCustomPrompt="1"/>
          </p:nvPr>
        </p:nvSpPr>
        <p:spPr>
          <a:xfrm>
            <a:off x="4784726" y="4321004"/>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83065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petusdia 2">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02B87ECA-4C1C-43B8-95DC-31D54347D3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791" y="0"/>
            <a:ext cx="6860209" cy="6860209"/>
          </a:xfrm>
          <a:prstGeom prst="rect">
            <a:avLst/>
          </a:prstGeom>
        </p:spPr>
      </p:pic>
      <p:pic>
        <p:nvPicPr>
          <p:cNvPr id="16" name="Kuva 15">
            <a:extLst>
              <a:ext uri="{FF2B5EF4-FFF2-40B4-BE49-F238E27FC236}">
                <a16:creationId xmlns:a16="http://schemas.microsoft.com/office/drawing/2014/main" id="{34E3AEA7-AD9C-45DB-AA69-6B27570416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0" y="4770119"/>
            <a:ext cx="5393693" cy="2087881"/>
          </a:xfrm>
          <a:prstGeom prst="rect">
            <a:avLst/>
          </a:prstGeom>
        </p:spPr>
      </p:pic>
      <p:pic>
        <p:nvPicPr>
          <p:cNvPr id="17" name="Kuva 16">
            <a:extLst>
              <a:ext uri="{FF2B5EF4-FFF2-40B4-BE49-F238E27FC236}">
                <a16:creationId xmlns:a16="http://schemas.microsoft.com/office/drawing/2014/main" id="{3383DC0D-EA75-4640-9145-D945491E56E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32100" y="6477552"/>
            <a:ext cx="1601052" cy="380448"/>
          </a:xfrm>
          <a:prstGeom prst="rect">
            <a:avLst/>
          </a:prstGeom>
        </p:spPr>
      </p:pic>
      <p:pic>
        <p:nvPicPr>
          <p:cNvPr id="18" name="Kuva 17">
            <a:extLst>
              <a:ext uri="{FF2B5EF4-FFF2-40B4-BE49-F238E27FC236}">
                <a16:creationId xmlns:a16="http://schemas.microsoft.com/office/drawing/2014/main" id="{9C2DC9C2-3B15-4D8D-A81A-EEF51E52AC0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2007" y="-8834"/>
            <a:ext cx="8878711" cy="3352800"/>
          </a:xfrm>
          <a:prstGeom prst="rect">
            <a:avLst/>
          </a:prstGeom>
        </p:spPr>
      </p:pic>
      <p:sp>
        <p:nvSpPr>
          <p:cNvPr id="10" name="Tekstiruutu 9">
            <a:extLst>
              <a:ext uri="{FF2B5EF4-FFF2-40B4-BE49-F238E27FC236}">
                <a16:creationId xmlns:a16="http://schemas.microsoft.com/office/drawing/2014/main" id="{B97ADFAD-DB62-460B-B9ED-5BBF13607061}"/>
              </a:ext>
            </a:extLst>
          </p:cNvPr>
          <p:cNvSpPr txBox="1"/>
          <p:nvPr userDrawn="1"/>
        </p:nvSpPr>
        <p:spPr>
          <a:xfrm>
            <a:off x="961530" y="4761550"/>
            <a:ext cx="2427527" cy="369332"/>
          </a:xfrm>
          <a:prstGeom prst="rect">
            <a:avLst/>
          </a:prstGeom>
          <a:noFill/>
        </p:spPr>
        <p:txBody>
          <a:bodyPr wrap="square" rtlCol="0">
            <a:spAutoFit/>
          </a:bodyPr>
          <a:lstStyle/>
          <a:p>
            <a:pPr algn="ctr"/>
            <a:r>
              <a:rPr lang="fi-FI" sz="1800" b="1" dirty="0"/>
              <a:t>kauppakamari.fi</a:t>
            </a:r>
          </a:p>
        </p:txBody>
      </p:sp>
      <p:sp>
        <p:nvSpPr>
          <p:cNvPr id="11" name="Suorakulmio 10">
            <a:extLst>
              <a:ext uri="{FF2B5EF4-FFF2-40B4-BE49-F238E27FC236}">
                <a16:creationId xmlns:a16="http://schemas.microsoft.com/office/drawing/2014/main" id="{BC66F7D2-1182-49B4-903B-669E144920FF}"/>
              </a:ext>
            </a:extLst>
          </p:cNvPr>
          <p:cNvSpPr/>
          <p:nvPr userDrawn="1"/>
        </p:nvSpPr>
        <p:spPr>
          <a:xfrm>
            <a:off x="1562269" y="5427532"/>
            <a:ext cx="1226044" cy="369332"/>
          </a:xfrm>
          <a:prstGeom prst="rect">
            <a:avLst/>
          </a:prstGeom>
        </p:spPr>
        <p:txBody>
          <a:bodyPr wrap="square">
            <a:spAutoFit/>
          </a:bodyPr>
          <a:lstStyle/>
          <a:p>
            <a:pPr algn="ctr"/>
            <a:r>
              <a:rPr lang="fi-FI" sz="1800" dirty="0"/>
              <a:t>@K3FIN</a:t>
            </a:r>
          </a:p>
        </p:txBody>
      </p:sp>
      <p:sp>
        <p:nvSpPr>
          <p:cNvPr id="12" name="Suorakulmio 11">
            <a:extLst>
              <a:ext uri="{FF2B5EF4-FFF2-40B4-BE49-F238E27FC236}">
                <a16:creationId xmlns:a16="http://schemas.microsoft.com/office/drawing/2014/main" id="{B3608A50-A537-479B-BA63-D7AC141691AC}"/>
              </a:ext>
            </a:extLst>
          </p:cNvPr>
          <p:cNvSpPr/>
          <p:nvPr userDrawn="1"/>
        </p:nvSpPr>
        <p:spPr>
          <a:xfrm>
            <a:off x="548407" y="5094541"/>
            <a:ext cx="3253767" cy="369332"/>
          </a:xfrm>
          <a:prstGeom prst="rect">
            <a:avLst/>
          </a:prstGeom>
        </p:spPr>
        <p:txBody>
          <a:bodyPr wrap="square">
            <a:spAutoFit/>
          </a:bodyPr>
          <a:lstStyle/>
          <a:p>
            <a:pPr algn="ctr"/>
            <a:r>
              <a:rPr lang="fi-FI" sz="1800" dirty="0"/>
              <a:t>#Keskuskauppakamari</a:t>
            </a:r>
          </a:p>
        </p:txBody>
      </p:sp>
      <p:pic>
        <p:nvPicPr>
          <p:cNvPr id="13" name="Kuva 12">
            <a:extLst>
              <a:ext uri="{FF2B5EF4-FFF2-40B4-BE49-F238E27FC236}">
                <a16:creationId xmlns:a16="http://schemas.microsoft.com/office/drawing/2014/main" id="{D50B3E8B-5257-48E8-9DA2-E88712DC9E3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49874" y="3811117"/>
            <a:ext cx="2250840" cy="830097"/>
          </a:xfrm>
          <a:prstGeom prst="rect">
            <a:avLst/>
          </a:prstGeom>
        </p:spPr>
      </p:pic>
      <p:sp>
        <p:nvSpPr>
          <p:cNvPr id="15" name="Päivämäärän paikkamerkki 2">
            <a:extLst>
              <a:ext uri="{FF2B5EF4-FFF2-40B4-BE49-F238E27FC236}">
                <a16:creationId xmlns:a16="http://schemas.microsoft.com/office/drawing/2014/main" id="{CABFEE31-1B3D-46EE-88B4-9306A06B461D}"/>
              </a:ext>
            </a:extLst>
          </p:cNvPr>
          <p:cNvSpPr>
            <a:spLocks noGrp="1"/>
          </p:cNvSpPr>
          <p:nvPr>
            <p:ph type="dt" sz="half" idx="10"/>
          </p:nvPr>
        </p:nvSpPr>
        <p:spPr>
          <a:xfrm>
            <a:off x="838200" y="6356350"/>
            <a:ext cx="2743200" cy="365125"/>
          </a:xfrm>
        </p:spPr>
        <p:txBody>
          <a:bodyPr/>
          <a:lstStyle/>
          <a:p>
            <a:fld id="{4DA281D5-E7B8-4B62-98D0-36D7F2AC25DB}" type="datetime1">
              <a:rPr lang="fi-FI" smtClean="0"/>
              <a:t>21.8.2020</a:t>
            </a:fld>
            <a:endParaRPr lang="fi-FI"/>
          </a:p>
        </p:txBody>
      </p:sp>
      <p:sp>
        <p:nvSpPr>
          <p:cNvPr id="19" name="Alatunnisteen paikkamerkki 3">
            <a:extLst>
              <a:ext uri="{FF2B5EF4-FFF2-40B4-BE49-F238E27FC236}">
                <a16:creationId xmlns:a16="http://schemas.microsoft.com/office/drawing/2014/main" id="{270ADD0D-885C-452E-BE47-16145F0CA702}"/>
              </a:ext>
            </a:extLst>
          </p:cNvPr>
          <p:cNvSpPr>
            <a:spLocks noGrp="1"/>
          </p:cNvSpPr>
          <p:nvPr>
            <p:ph type="ftr" sz="quarter" idx="11"/>
          </p:nvPr>
        </p:nvSpPr>
        <p:spPr>
          <a:xfrm>
            <a:off x="4038600" y="6356350"/>
            <a:ext cx="4114800" cy="365125"/>
          </a:xfrm>
        </p:spPr>
        <p:txBody>
          <a:bodyPr/>
          <a:lstStyle/>
          <a:p>
            <a:endParaRPr lang="fi-FI" dirty="0"/>
          </a:p>
        </p:txBody>
      </p:sp>
      <p:sp>
        <p:nvSpPr>
          <p:cNvPr id="20" name="Dian numeron paikkamerkki 4">
            <a:extLst>
              <a:ext uri="{FF2B5EF4-FFF2-40B4-BE49-F238E27FC236}">
                <a16:creationId xmlns:a16="http://schemas.microsoft.com/office/drawing/2014/main" id="{58FB19F6-3ACF-4F7F-B39F-B54E2432CF7E}"/>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
        <p:nvSpPr>
          <p:cNvPr id="22" name="Otsikko 1">
            <a:extLst>
              <a:ext uri="{FF2B5EF4-FFF2-40B4-BE49-F238E27FC236}">
                <a16:creationId xmlns:a16="http://schemas.microsoft.com/office/drawing/2014/main" id="{0F085BB7-9BE3-4CB4-9D6C-C8D37D99F2D5}"/>
              </a:ext>
            </a:extLst>
          </p:cNvPr>
          <p:cNvSpPr>
            <a:spLocks noGrp="1"/>
          </p:cNvSpPr>
          <p:nvPr>
            <p:ph type="title" hasCustomPrompt="1"/>
          </p:nvPr>
        </p:nvSpPr>
        <p:spPr>
          <a:xfrm>
            <a:off x="7058025" y="3171825"/>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44781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imaatio ratas_esityksen alkuun tai loppuun">
    <p:spTree>
      <p:nvGrpSpPr>
        <p:cNvPr id="1" name=""/>
        <p:cNvGrpSpPr/>
        <p:nvPr/>
      </p:nvGrpSpPr>
      <p:grpSpPr>
        <a:xfrm>
          <a:off x="0" y="0"/>
          <a:ext cx="0" cy="0"/>
          <a:chOff x="0" y="0"/>
          <a:chExt cx="0" cy="0"/>
        </a:xfrm>
      </p:grpSpPr>
      <p:pic>
        <p:nvPicPr>
          <p:cNvPr id="8" name="Kuva 7" descr="Kuva, joka sisältää kohteen peili&#10;&#10;Kuvaus luotu automaattisesti">
            <a:extLst>
              <a:ext uri="{FF2B5EF4-FFF2-40B4-BE49-F238E27FC236}">
                <a16:creationId xmlns:a16="http://schemas.microsoft.com/office/drawing/2014/main" id="{9721A0EE-F1BE-4508-9173-1027A57158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1450" y="1281112"/>
            <a:ext cx="3857625" cy="3857625"/>
          </a:xfrm>
          <a:prstGeom prst="rect">
            <a:avLst/>
          </a:prstGeom>
        </p:spPr>
      </p:pic>
      <p:pic>
        <p:nvPicPr>
          <p:cNvPr id="3" name="Kuva 2">
            <a:extLst>
              <a:ext uri="{FF2B5EF4-FFF2-40B4-BE49-F238E27FC236}">
                <a16:creationId xmlns:a16="http://schemas.microsoft.com/office/drawing/2014/main" id="{6BF11A40-E7AB-4C72-87F5-F77751B117E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70580" y="5576888"/>
            <a:ext cx="2250840" cy="830097"/>
          </a:xfrm>
          <a:prstGeom prst="rect">
            <a:avLst/>
          </a:prstGeom>
        </p:spPr>
      </p:pic>
      <p:sp>
        <p:nvSpPr>
          <p:cNvPr id="5" name="Otsikko 1">
            <a:extLst>
              <a:ext uri="{FF2B5EF4-FFF2-40B4-BE49-F238E27FC236}">
                <a16:creationId xmlns:a16="http://schemas.microsoft.com/office/drawing/2014/main" id="{994A2891-E156-4FC8-9438-32555576229E}"/>
              </a:ext>
            </a:extLst>
          </p:cNvPr>
          <p:cNvSpPr>
            <a:spLocks noGrp="1"/>
          </p:cNvSpPr>
          <p:nvPr>
            <p:ph type="title" hasCustomPrompt="1"/>
          </p:nvPr>
        </p:nvSpPr>
        <p:spPr>
          <a:xfrm>
            <a:off x="333375" y="3162300"/>
            <a:ext cx="2943225" cy="232768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57404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E2F5594-8E92-41BC-8867-CBBC14BD0055}"/>
              </a:ext>
            </a:extLst>
          </p:cNvPr>
          <p:cNvSpPr>
            <a:spLocks noGrp="1"/>
          </p:cNvSpPr>
          <p:nvPr>
            <p:ph type="dt" sz="half" idx="10"/>
          </p:nvPr>
        </p:nvSpPr>
        <p:spPr/>
        <p:txBody>
          <a:bodyPr/>
          <a:lstStyle/>
          <a:p>
            <a:fld id="{B041CBCC-FF59-416C-9A1D-9D52F6500638}" type="datetime1">
              <a:rPr lang="fi-FI" smtClean="0"/>
              <a:t>21.8.2020</a:t>
            </a:fld>
            <a:endParaRPr lang="fi-FI"/>
          </a:p>
        </p:txBody>
      </p:sp>
      <p:sp>
        <p:nvSpPr>
          <p:cNvPr id="3" name="Alatunnisteen paikkamerkki 2">
            <a:extLst>
              <a:ext uri="{FF2B5EF4-FFF2-40B4-BE49-F238E27FC236}">
                <a16:creationId xmlns:a16="http://schemas.microsoft.com/office/drawing/2014/main" id="{B9B835E5-8A7B-412C-8B37-523754DC563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AE894E2-455F-417B-AE61-AFE4517F1769}"/>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15633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beige">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p:nvPr>
        </p:nvSpPr>
        <p:spPr>
          <a:xfrm>
            <a:off x="1524000" y="1122363"/>
            <a:ext cx="9144000" cy="2387600"/>
          </a:xfrm>
        </p:spPr>
        <p:txBody>
          <a:bodyPr anchor="b"/>
          <a:lstStyle>
            <a:lvl1pPr algn="ct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873FFCD-7566-4AC7-91A9-7D34999A0DD9}"/>
              </a:ext>
            </a:extLst>
          </p:cNvPr>
          <p:cNvSpPr>
            <a:spLocks noGrp="1"/>
          </p:cNvSpPr>
          <p:nvPr>
            <p:ph type="dt" sz="half" idx="10"/>
          </p:nvPr>
        </p:nvSpPr>
        <p:spPr/>
        <p:txBody>
          <a:bodyPr/>
          <a:lstStyle/>
          <a:p>
            <a:fld id="{11610E1D-6349-4E85-AD64-C1FBA3119F4A}" type="datetime1">
              <a:rPr lang="fi-FI" smtClean="0"/>
              <a:t>21.8.2020</a:t>
            </a:fld>
            <a:endParaRPr lang="fi-FI"/>
          </a:p>
        </p:txBody>
      </p:sp>
      <p:sp>
        <p:nvSpPr>
          <p:cNvPr id="5" name="Alatunnisteen paikkamerkki 4">
            <a:extLst>
              <a:ext uri="{FF2B5EF4-FFF2-40B4-BE49-F238E27FC236}">
                <a16:creationId xmlns:a16="http://schemas.microsoft.com/office/drawing/2014/main" id="{5BC3D4B1-CDC4-47B7-8A96-D3F50DB7D6E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CFB3FA6-778B-4C7B-B37A-D18E1C7ED9CD}"/>
              </a:ext>
            </a:extLst>
          </p:cNvPr>
          <p:cNvSpPr>
            <a:spLocks noGrp="1"/>
          </p:cNvSpPr>
          <p:nvPr>
            <p:ph type="sldNum" sz="quarter" idx="12"/>
          </p:nvPr>
        </p:nvSpPr>
        <p:spPr>
          <a:xfrm>
            <a:off x="8610600" y="6356350"/>
            <a:ext cx="3452812" cy="365125"/>
          </a:xfrm>
        </p:spPr>
        <p:txBody>
          <a:bodyPr/>
          <a:lstStyle/>
          <a:p>
            <a:fld id="{960804D1-D1DA-404B-A345-162A4B99A0F1}" type="slidenum">
              <a:rPr lang="fi-FI" smtClean="0"/>
              <a:t>‹#›</a:t>
            </a:fld>
            <a:endParaRPr lang="fi-FI"/>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9" name="Kuva 8">
            <a:extLst>
              <a:ext uri="{FF2B5EF4-FFF2-40B4-BE49-F238E27FC236}">
                <a16:creationId xmlns:a16="http://schemas.microsoft.com/office/drawing/2014/main" id="{A5D275B4-948C-4C22-A7A6-5C35815143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84726" y="5619750"/>
            <a:ext cx="2622548" cy="655637"/>
          </a:xfrm>
          <a:prstGeom prst="rect">
            <a:avLst/>
          </a:prstGeom>
        </p:spPr>
      </p:pic>
    </p:spTree>
    <p:extLst>
      <p:ext uri="{BB962C8B-B14F-4D97-AF65-F5344CB8AC3E}">
        <p14:creationId xmlns:p14="http://schemas.microsoft.com/office/powerpoint/2010/main" val="3657043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0CB308A1-A580-4BDB-9C4A-001F8D3CC6A1}" type="datetime1">
              <a:rPr lang="fi-FI" smtClean="0"/>
              <a:t>21.8.2020</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Otsikko 1">
            <a:extLst>
              <a:ext uri="{FF2B5EF4-FFF2-40B4-BE49-F238E27FC236}">
                <a16:creationId xmlns:a16="http://schemas.microsoft.com/office/drawing/2014/main" id="{4D07E865-FB74-4290-8A5B-881FF90822B4}"/>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4A7576CE-FE1F-4D91-9D8E-EA37988ECCB0}"/>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Dian numeron paikkamerkki 5">
            <a:extLst>
              <a:ext uri="{FF2B5EF4-FFF2-40B4-BE49-F238E27FC236}">
                <a16:creationId xmlns:a16="http://schemas.microsoft.com/office/drawing/2014/main" id="{E84F0BE7-67CF-4588-93A6-0807149691F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46406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B74E94B0-8C78-4669-883B-BA7FD9446DC1}" type="datetime1">
              <a:rPr lang="fi-FI" smtClean="0"/>
              <a:t>21.8.2020</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243180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beige">
    <p:bg>
      <p:bgPr>
        <a:solidFill>
          <a:schemeClr val="accent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92A804C6-BCE6-4EB0-B6E5-BD5BB2719331}" type="datetime1">
              <a:rPr lang="fi-FI" smtClean="0"/>
              <a:t>21.8.2020</a:t>
            </a:fld>
            <a:endParaRPr lang="fi-FI"/>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27092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ailu beige">
    <p:bg>
      <p:bgPr>
        <a:solidFill>
          <a:schemeClr val="accent2"/>
        </a:solid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04EBCCE3-DFD7-4C20-A669-ACC565B4BCF8}" type="datetime1">
              <a:rPr lang="fi-FI" smtClean="0"/>
              <a:t>21.8.2020</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277128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teksti beige">
    <p:bg>
      <p:bgPr>
        <a:solidFill>
          <a:schemeClr val="accent2"/>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74FE2688-A7F7-4DDE-BD3B-80021B211317}" type="datetime1">
              <a:rPr lang="fi-FI" smtClean="0"/>
              <a:t>21.8.2020</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B9E95B92-8726-4930-A255-2F27AE795155}"/>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DBC2D19B-A6C1-479D-A508-DD2AF89510BC}"/>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55779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valkoinen">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2" name="Otsikko 1">
            <a:extLst>
              <a:ext uri="{FF2B5EF4-FFF2-40B4-BE49-F238E27FC236}">
                <a16:creationId xmlns:a16="http://schemas.microsoft.com/office/drawing/2014/main" id="{44AB1D4E-9FD0-406C-BD3D-F36510C6D9FC}"/>
              </a:ext>
            </a:extLst>
          </p:cNvPr>
          <p:cNvSpPr>
            <a:spLocks noGrp="1"/>
          </p:cNvSpPr>
          <p:nvPr>
            <p:ph type="title"/>
          </p:nvPr>
        </p:nvSpPr>
        <p:spPr>
          <a:xfrm>
            <a:off x="1600200" y="365125"/>
            <a:ext cx="9686925" cy="1325563"/>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BED7F0D-4E7C-4918-8926-FB4764BC5E85}"/>
              </a:ext>
            </a:extLst>
          </p:cNvPr>
          <p:cNvSpPr>
            <a:spLocks noGrp="1"/>
          </p:cNvSpPr>
          <p:nvPr>
            <p:ph idx="1"/>
          </p:nvPr>
        </p:nvSpPr>
        <p:spPr>
          <a:xfrm>
            <a:off x="1600200" y="1825625"/>
            <a:ext cx="968692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Dian numeron paikkamerkki 5">
            <a:extLst>
              <a:ext uri="{FF2B5EF4-FFF2-40B4-BE49-F238E27FC236}">
                <a16:creationId xmlns:a16="http://schemas.microsoft.com/office/drawing/2014/main" id="{04046189-E7D0-4EB2-9A7F-9A70486A1E0A}"/>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874760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tsikkodia sininen">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2130EC-EE98-4A32-9F05-6EE8D205D9A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5B9C96C-C317-49B9-8FE0-E96EE5352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10B69CC-1DF7-4B85-B176-A24171472973}"/>
              </a:ext>
            </a:extLst>
          </p:cNvPr>
          <p:cNvSpPr>
            <a:spLocks noGrp="1"/>
          </p:cNvSpPr>
          <p:nvPr>
            <p:ph type="dt" sz="half" idx="10"/>
          </p:nvPr>
        </p:nvSpPr>
        <p:spPr/>
        <p:txBody>
          <a:bodyPr/>
          <a:lstStyle/>
          <a:p>
            <a:fld id="{5FA35111-E333-47EA-A897-6C29E5BA6EBC}" type="datetime1">
              <a:rPr lang="fi-FI" smtClean="0"/>
              <a:t>21.8.2020</a:t>
            </a:fld>
            <a:endParaRPr lang="fi-FI"/>
          </a:p>
        </p:txBody>
      </p:sp>
      <p:sp>
        <p:nvSpPr>
          <p:cNvPr id="5" name="Alatunnisteen paikkamerkki 4">
            <a:extLst>
              <a:ext uri="{FF2B5EF4-FFF2-40B4-BE49-F238E27FC236}">
                <a16:creationId xmlns:a16="http://schemas.microsoft.com/office/drawing/2014/main" id="{17C40EA8-0D3E-4614-9FA5-64E9B1F3E36B}"/>
              </a:ext>
            </a:extLst>
          </p:cNvPr>
          <p:cNvSpPr>
            <a:spLocks noGrp="1"/>
          </p:cNvSpPr>
          <p:nvPr>
            <p:ph type="ftr" sz="quarter" idx="11"/>
          </p:nvPr>
        </p:nvSpPr>
        <p:spPr/>
        <p:txBody>
          <a:bodyPr/>
          <a:lstStyle/>
          <a:p>
            <a:endParaRPr lang="fi-FI"/>
          </a:p>
        </p:txBody>
      </p:sp>
      <p:pic>
        <p:nvPicPr>
          <p:cNvPr id="7" name="Kuva 6">
            <a:extLst>
              <a:ext uri="{FF2B5EF4-FFF2-40B4-BE49-F238E27FC236}">
                <a16:creationId xmlns:a16="http://schemas.microsoft.com/office/drawing/2014/main" id="{6E612DC6-63F3-4A76-B641-971F83717C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4726" y="5619750"/>
            <a:ext cx="2622548" cy="655637"/>
          </a:xfrm>
          <a:prstGeom prst="rect">
            <a:avLst/>
          </a:prstGeom>
        </p:spPr>
      </p:pic>
      <p:pic>
        <p:nvPicPr>
          <p:cNvPr id="8" name="Kuva 7">
            <a:extLst>
              <a:ext uri="{FF2B5EF4-FFF2-40B4-BE49-F238E27FC236}">
                <a16:creationId xmlns:a16="http://schemas.microsoft.com/office/drawing/2014/main" id="{1C417BAF-CDF8-435F-96DF-586296DB8B0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7487" y="5095762"/>
            <a:ext cx="1685925" cy="1625713"/>
          </a:xfrm>
          <a:prstGeom prst="rect">
            <a:avLst/>
          </a:prstGeom>
        </p:spPr>
      </p:pic>
      <p:sp>
        <p:nvSpPr>
          <p:cNvPr id="6" name="Dian numeron paikkamerkki 5">
            <a:extLst>
              <a:ext uri="{FF2B5EF4-FFF2-40B4-BE49-F238E27FC236}">
                <a16:creationId xmlns:a16="http://schemas.microsoft.com/office/drawing/2014/main" id="{1C0DF97D-8C69-4125-A070-47DDE9479DEA}"/>
              </a:ext>
            </a:extLst>
          </p:cNvPr>
          <p:cNvSpPr>
            <a:spLocks noGrp="1"/>
          </p:cNvSpPr>
          <p:nvPr>
            <p:ph type="sldNum" sz="quarter" idx="12"/>
          </p:nvPr>
        </p:nvSpPr>
        <p:spPr/>
        <p:txBody>
          <a:bodyPr/>
          <a:lstStyle/>
          <a:p>
            <a:fld id="{E9708067-95A7-4DE9-A0BE-FD7614CDD73A}" type="slidenum">
              <a:rPr lang="fi-FI" smtClean="0"/>
              <a:t>‹#›</a:t>
            </a:fld>
            <a:endParaRPr lang="fi-FI"/>
          </a:p>
        </p:txBody>
      </p:sp>
    </p:spTree>
    <p:extLst>
      <p:ext uri="{BB962C8B-B14F-4D97-AF65-F5344CB8AC3E}">
        <p14:creationId xmlns:p14="http://schemas.microsoft.com/office/powerpoint/2010/main" val="2430917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sisältö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721F7538-99DB-4ACA-ABA2-05BA84E39266}" type="datetime1">
              <a:rPr lang="fi-FI" smtClean="0"/>
              <a:t>21.8.2020</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Otsikko 1">
            <a:extLst>
              <a:ext uri="{FF2B5EF4-FFF2-40B4-BE49-F238E27FC236}">
                <a16:creationId xmlns:a16="http://schemas.microsoft.com/office/drawing/2014/main" id="{F5EFCF63-35BB-48D0-A02A-E2564CFA5E62}"/>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F0514842-8076-4A26-811E-87A3DF769E91}"/>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Dian numeron paikkamerkki 5">
            <a:extLst>
              <a:ext uri="{FF2B5EF4-FFF2-40B4-BE49-F238E27FC236}">
                <a16:creationId xmlns:a16="http://schemas.microsoft.com/office/drawing/2014/main" id="{A190E134-26FB-4D2C-9093-3643639B7E49}"/>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695342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Osan ylätunniste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C10E1755-F379-417E-A3DC-D9B01BC04526}" type="datetime1">
              <a:rPr lang="fi-FI" smtClean="0"/>
              <a:t>21.8.2020</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80000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sisältökohdetta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BC6754C7-5142-4223-ACE5-D859002DD68B}" type="datetime1">
              <a:rPr lang="fi-FI" smtClean="0"/>
              <a:t>21.8.2020</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0" name="Otsikko 1">
            <a:extLst>
              <a:ext uri="{FF2B5EF4-FFF2-40B4-BE49-F238E27FC236}">
                <a16:creationId xmlns:a16="http://schemas.microsoft.com/office/drawing/2014/main" id="{E7C4A680-09D1-4245-AAC6-6F66114EE955}"/>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EF64E38F-0504-4ECC-85C8-AB59D634F65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6A299EFF-99D7-423D-9AEC-773F2B69845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47011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ailu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AAF7F60-89D1-435E-A10B-13EC5A38991F}" type="datetime1">
              <a:rPr lang="fi-FI" smtClean="0"/>
              <a:t>21.8.2020</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3" name="Otsikko 1">
            <a:extLst>
              <a:ext uri="{FF2B5EF4-FFF2-40B4-BE49-F238E27FC236}">
                <a16:creationId xmlns:a16="http://schemas.microsoft.com/office/drawing/2014/main" id="{9F323CED-9B21-4914-BBE0-96C93FA21EE5}"/>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608E496D-D33A-4FFC-9050-1225B563C861}"/>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06B83487-E6E0-4A5E-BDA7-16228C7E6435}"/>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0585BE96-F63C-47EA-A810-5F533224566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84906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teksti sininen">
    <p:bg>
      <p:bgPr>
        <a:solidFill>
          <a:schemeClr val="accent1">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FB46F89A-8BCD-473B-A52C-11F9A0377E47}" type="datetime1">
              <a:rPr lang="fi-FI" smtClean="0"/>
              <a:t>21.8.2020</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2FF11E3C-4A01-461B-8A49-E5305079CB09}"/>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5EA0F42D-DF5D-47B7-A5B5-05E323BF0033}"/>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23949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bullet sininen">
    <p:bg>
      <p:bgPr>
        <a:solidFill>
          <a:schemeClr val="bg1">
            <a:alpha val="50000"/>
          </a:schemeClr>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9" name="Kuva 8">
            <a:extLst>
              <a:ext uri="{FF2B5EF4-FFF2-40B4-BE49-F238E27FC236}">
                <a16:creationId xmlns:a16="http://schemas.microsoft.com/office/drawing/2014/main" id="{25496D99-066B-448D-BB23-34485EA650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10" name="Tekstiruutu 9">
            <a:extLst>
              <a:ext uri="{FF2B5EF4-FFF2-40B4-BE49-F238E27FC236}">
                <a16:creationId xmlns:a16="http://schemas.microsoft.com/office/drawing/2014/main" id="{09EFBFB8-9D8E-40CB-B115-63E9856A6BE7}"/>
              </a:ext>
            </a:extLst>
          </p:cNvPr>
          <p:cNvSpPr txBox="1"/>
          <p:nvPr userDrawn="1"/>
        </p:nvSpPr>
        <p:spPr>
          <a:xfrm>
            <a:off x="659981" y="5248354"/>
            <a:ext cx="2427527" cy="369332"/>
          </a:xfrm>
          <a:prstGeom prst="rect">
            <a:avLst/>
          </a:prstGeom>
          <a:noFill/>
        </p:spPr>
        <p:txBody>
          <a:bodyPr wrap="square" rtlCol="0">
            <a:spAutoFit/>
          </a:bodyPr>
          <a:lstStyle/>
          <a:p>
            <a:pPr algn="l"/>
            <a:r>
              <a:rPr lang="fi-FI" sz="1800" b="1" dirty="0"/>
              <a:t>kauppakamari.fi</a:t>
            </a:r>
          </a:p>
        </p:txBody>
      </p:sp>
      <p:sp>
        <p:nvSpPr>
          <p:cNvPr id="11" name="Suorakulmio 10">
            <a:extLst>
              <a:ext uri="{FF2B5EF4-FFF2-40B4-BE49-F238E27FC236}">
                <a16:creationId xmlns:a16="http://schemas.microsoft.com/office/drawing/2014/main" id="{0DF73FA7-6A74-40D0-9433-3BFF5E1D5F4D}"/>
              </a:ext>
            </a:extLst>
          </p:cNvPr>
          <p:cNvSpPr/>
          <p:nvPr userDrawn="1"/>
        </p:nvSpPr>
        <p:spPr>
          <a:xfrm>
            <a:off x="647701" y="5987018"/>
            <a:ext cx="1226044" cy="369332"/>
          </a:xfrm>
          <a:prstGeom prst="rect">
            <a:avLst/>
          </a:prstGeom>
        </p:spPr>
        <p:txBody>
          <a:bodyPr wrap="square">
            <a:spAutoFit/>
          </a:bodyPr>
          <a:lstStyle/>
          <a:p>
            <a:pPr algn="l"/>
            <a:r>
              <a:rPr lang="fi-FI" sz="1800" dirty="0"/>
              <a:t>@K3FIN</a:t>
            </a:r>
          </a:p>
        </p:txBody>
      </p:sp>
      <p:sp>
        <p:nvSpPr>
          <p:cNvPr id="12" name="Suorakulmio 11">
            <a:extLst>
              <a:ext uri="{FF2B5EF4-FFF2-40B4-BE49-F238E27FC236}">
                <a16:creationId xmlns:a16="http://schemas.microsoft.com/office/drawing/2014/main" id="{403DCD8D-62FD-4F95-9460-F49A35E18709}"/>
              </a:ext>
            </a:extLst>
          </p:cNvPr>
          <p:cNvSpPr/>
          <p:nvPr userDrawn="1"/>
        </p:nvSpPr>
        <p:spPr>
          <a:xfrm>
            <a:off x="647701" y="5617686"/>
            <a:ext cx="3253767" cy="369332"/>
          </a:xfrm>
          <a:prstGeom prst="rect">
            <a:avLst/>
          </a:prstGeom>
        </p:spPr>
        <p:txBody>
          <a:bodyPr wrap="square">
            <a:spAutoFit/>
          </a:bodyPr>
          <a:lstStyle/>
          <a:p>
            <a:pPr algn="l"/>
            <a:r>
              <a:rPr lang="fi-FI" sz="1800" dirty="0"/>
              <a:t>#Keskuskauppakamari</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755573F8-CC89-4268-AB65-15E33CFE3B80}" type="datetime1">
              <a:rPr lang="fi-FI" smtClean="0"/>
              <a:t>21.8.2020</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4" name="Otsikko 1">
            <a:extLst>
              <a:ext uri="{FF2B5EF4-FFF2-40B4-BE49-F238E27FC236}">
                <a16:creationId xmlns:a16="http://schemas.microsoft.com/office/drawing/2014/main" id="{C86966AF-C9DA-4719-9EBD-D4115365F469}"/>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770165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 teksti kuvalla sininen">
    <p:bg>
      <p:bgPr>
        <a:solidFill>
          <a:schemeClr val="accent1">
            <a:alpha val="40000"/>
          </a:schemeClr>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801AD68D-BEE8-4989-AAB9-A724FF123B9C}"/>
              </a:ext>
            </a:extLst>
          </p:cNvPr>
          <p:cNvSpPr>
            <a:spLocks noGrp="1"/>
          </p:cNvSpPr>
          <p:nvPr>
            <p:ph type="title"/>
          </p:nvPr>
        </p:nvSpPr>
        <p:spPr>
          <a:xfrm>
            <a:off x="3437791" y="365251"/>
            <a:ext cx="820930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97FDB190-2D4D-440E-8221-51BDAC3D3712}"/>
              </a:ext>
            </a:extLst>
          </p:cNvPr>
          <p:cNvSpPr>
            <a:spLocks noGrp="1"/>
          </p:cNvSpPr>
          <p:nvPr>
            <p:ph idx="1"/>
          </p:nvPr>
        </p:nvSpPr>
        <p:spPr>
          <a:xfrm>
            <a:off x="3437791" y="1825625"/>
            <a:ext cx="8209305"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Päivämäärän paikkamerkki 2">
            <a:extLst>
              <a:ext uri="{FF2B5EF4-FFF2-40B4-BE49-F238E27FC236}">
                <a16:creationId xmlns:a16="http://schemas.microsoft.com/office/drawing/2014/main" id="{6F1C7F00-6301-4C80-8C24-0AFBF7694CB8}"/>
              </a:ext>
            </a:extLst>
          </p:cNvPr>
          <p:cNvSpPr>
            <a:spLocks noGrp="1"/>
          </p:cNvSpPr>
          <p:nvPr>
            <p:ph type="dt" sz="half" idx="10"/>
          </p:nvPr>
        </p:nvSpPr>
        <p:spPr>
          <a:xfrm>
            <a:off x="838200" y="6356350"/>
            <a:ext cx="2743200" cy="365125"/>
          </a:xfrm>
        </p:spPr>
        <p:txBody>
          <a:bodyPr/>
          <a:lstStyle/>
          <a:p>
            <a:fld id="{CD141CBA-7B13-4EF2-8224-C7F13D1C7605}" type="datetime1">
              <a:rPr lang="fi-FI" smtClean="0"/>
              <a:t>21.8.2020</a:t>
            </a:fld>
            <a:endParaRPr lang="fi-FI"/>
          </a:p>
        </p:txBody>
      </p:sp>
      <p:sp>
        <p:nvSpPr>
          <p:cNvPr id="14" name="Alatunnisteen paikkamerkki 3">
            <a:extLst>
              <a:ext uri="{FF2B5EF4-FFF2-40B4-BE49-F238E27FC236}">
                <a16:creationId xmlns:a16="http://schemas.microsoft.com/office/drawing/2014/main" id="{F84A19D4-4FD1-4D1A-A191-685F923C2FE1}"/>
              </a:ext>
            </a:extLst>
          </p:cNvPr>
          <p:cNvSpPr>
            <a:spLocks noGrp="1"/>
          </p:cNvSpPr>
          <p:nvPr>
            <p:ph type="ftr" sz="quarter" idx="11"/>
          </p:nvPr>
        </p:nvSpPr>
        <p:spPr>
          <a:xfrm>
            <a:off x="4038600" y="6356350"/>
            <a:ext cx="4114800" cy="365125"/>
          </a:xfrm>
        </p:spPr>
        <p:txBody>
          <a:bodyPr/>
          <a:lstStyle/>
          <a:p>
            <a:endParaRPr lang="fi-FI" dirty="0"/>
          </a:p>
        </p:txBody>
      </p:sp>
      <p:sp>
        <p:nvSpPr>
          <p:cNvPr id="15" name="Dian numeron paikkamerkki 4">
            <a:extLst>
              <a:ext uri="{FF2B5EF4-FFF2-40B4-BE49-F238E27FC236}">
                <a16:creationId xmlns:a16="http://schemas.microsoft.com/office/drawing/2014/main" id="{0CB25A1B-A6D5-4E48-91EE-B04968AE3D7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476877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Otsikkodia pinkk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BB2642-49FE-407A-A3F4-0600B55015C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542BF88-A9F2-4E2A-B0F1-8276E9D81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8FCF8F6-5F32-43A2-AC8B-954415E80512}"/>
              </a:ext>
            </a:extLst>
          </p:cNvPr>
          <p:cNvSpPr>
            <a:spLocks noGrp="1"/>
          </p:cNvSpPr>
          <p:nvPr>
            <p:ph type="dt" sz="half" idx="10"/>
          </p:nvPr>
        </p:nvSpPr>
        <p:spPr/>
        <p:txBody>
          <a:bodyPr/>
          <a:lstStyle/>
          <a:p>
            <a:fld id="{9A066D04-30AC-4D1D-85ED-E6F73C2D3624}" type="datetime1">
              <a:rPr lang="fi-FI" smtClean="0"/>
              <a:t>21.8.2020</a:t>
            </a:fld>
            <a:endParaRPr lang="fi-FI"/>
          </a:p>
        </p:txBody>
      </p:sp>
      <p:sp>
        <p:nvSpPr>
          <p:cNvPr id="5" name="Alatunnisteen paikkamerkki 4">
            <a:extLst>
              <a:ext uri="{FF2B5EF4-FFF2-40B4-BE49-F238E27FC236}">
                <a16:creationId xmlns:a16="http://schemas.microsoft.com/office/drawing/2014/main" id="{E648B0DC-D89C-405B-8306-443D022CC988}"/>
              </a:ext>
            </a:extLst>
          </p:cNvPr>
          <p:cNvSpPr>
            <a:spLocks noGrp="1"/>
          </p:cNvSpPr>
          <p:nvPr>
            <p:ph type="ftr" sz="quarter" idx="11"/>
          </p:nvPr>
        </p:nvSpPr>
        <p:spPr/>
        <p:txBody>
          <a:bodyPr/>
          <a:lstStyle/>
          <a:p>
            <a:endParaRPr lang="fi-FI"/>
          </a:p>
        </p:txBody>
      </p:sp>
      <p:pic>
        <p:nvPicPr>
          <p:cNvPr id="7" name="Kuva 6">
            <a:extLst>
              <a:ext uri="{FF2B5EF4-FFF2-40B4-BE49-F238E27FC236}">
                <a16:creationId xmlns:a16="http://schemas.microsoft.com/office/drawing/2014/main" id="{3AFC798E-1C05-4E68-8FDA-47B426270D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8" name="Kuva 7">
            <a:extLst>
              <a:ext uri="{FF2B5EF4-FFF2-40B4-BE49-F238E27FC236}">
                <a16:creationId xmlns:a16="http://schemas.microsoft.com/office/drawing/2014/main" id="{7288ED8F-05AF-428B-B312-FE1E286CD81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84726" y="5619750"/>
            <a:ext cx="2622548" cy="655637"/>
          </a:xfrm>
          <a:prstGeom prst="rect">
            <a:avLst/>
          </a:prstGeom>
        </p:spPr>
      </p:pic>
      <p:sp>
        <p:nvSpPr>
          <p:cNvPr id="6" name="Dian numeron paikkamerkki 5">
            <a:extLst>
              <a:ext uri="{FF2B5EF4-FFF2-40B4-BE49-F238E27FC236}">
                <a16:creationId xmlns:a16="http://schemas.microsoft.com/office/drawing/2014/main" id="{5305A476-C345-48E9-A7C5-E0794885957D}"/>
              </a:ext>
            </a:extLst>
          </p:cNvPr>
          <p:cNvSpPr>
            <a:spLocks noGrp="1"/>
          </p:cNvSpPr>
          <p:nvPr>
            <p:ph type="sldNum" sz="quarter" idx="12"/>
          </p:nvPr>
        </p:nvSpPr>
        <p:spPr/>
        <p:txBody>
          <a:bodyPr/>
          <a:lstStyle/>
          <a:p>
            <a:fld id="{6BEC55B7-B27F-4F33-B573-7AD37FBCDED2}" type="slidenum">
              <a:rPr lang="fi-FI" smtClean="0"/>
              <a:t>‹#›</a:t>
            </a:fld>
            <a:endParaRPr lang="fi-FI"/>
          </a:p>
        </p:txBody>
      </p:sp>
    </p:spTree>
    <p:extLst>
      <p:ext uri="{BB962C8B-B14F-4D97-AF65-F5344CB8AC3E}">
        <p14:creationId xmlns:p14="http://schemas.microsoft.com/office/powerpoint/2010/main" val="22643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sisältö pinkki">
    <p:bg>
      <p:bgPr>
        <a:solidFill>
          <a:schemeClr val="accent3">
            <a:alpha val="50000"/>
          </a:schemeClr>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B64B5535-12A2-444F-B881-BF3E072D1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13" name="Kuva 12">
            <a:extLst>
              <a:ext uri="{FF2B5EF4-FFF2-40B4-BE49-F238E27FC236}">
                <a16:creationId xmlns:a16="http://schemas.microsoft.com/office/drawing/2014/main" id="{7D25BCE7-3C58-4625-B134-D4925C434C3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8942C470-D4CD-4E29-8E91-1223DA076E22}" type="datetime1">
              <a:rPr lang="fi-FI" smtClean="0"/>
              <a:t>21.8.2020</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4" name="Otsikko 1">
            <a:extLst>
              <a:ext uri="{FF2B5EF4-FFF2-40B4-BE49-F238E27FC236}">
                <a16:creationId xmlns:a16="http://schemas.microsoft.com/office/drawing/2014/main" id="{D827BA8A-BFEE-4F2C-9BB9-113EFD0DCE67}"/>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Sisällön paikkamerkki 2">
            <a:extLst>
              <a:ext uri="{FF2B5EF4-FFF2-40B4-BE49-F238E27FC236}">
                <a16:creationId xmlns:a16="http://schemas.microsoft.com/office/drawing/2014/main" id="{D3069FD1-4B67-4CD3-8634-B32C320EA751}"/>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Dian numeron paikkamerkki 5">
            <a:extLst>
              <a:ext uri="{FF2B5EF4-FFF2-40B4-BE49-F238E27FC236}">
                <a16:creationId xmlns:a16="http://schemas.microsoft.com/office/drawing/2014/main" id="{F0056C40-F7BB-4ACC-9A82-D6903014B1C6}"/>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78169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valkoinen">
    <p:bg>
      <p:bgPr>
        <a:solidFill>
          <a:schemeClr val="bg1"/>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AA2D71A-A60B-45F9-B564-8B0D00C72441}" type="datetime1">
              <a:rPr lang="fi-FI" smtClean="0"/>
              <a:t>21.8.2020</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313546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Osan ylätunniste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B5395FFF-D35D-43BF-AC2E-3AAA9EA7D92C}" type="datetime1">
              <a:rPr lang="fi-FI" smtClean="0"/>
              <a:t>21.8.2020</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4288872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sisältökohdetta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6B763010-EC64-4810-B408-821C910BE80B}" type="datetime1">
              <a:rPr lang="fi-FI" smtClean="0"/>
              <a:t>21.8.2020</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0" name="Otsikko 1">
            <a:extLst>
              <a:ext uri="{FF2B5EF4-FFF2-40B4-BE49-F238E27FC236}">
                <a16:creationId xmlns:a16="http://schemas.microsoft.com/office/drawing/2014/main" id="{C8452E8F-A576-4F74-B1B1-2525B5F77267}"/>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443F6A56-28AA-470C-A288-7B5AFE31051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76F1C969-5C79-4E79-8C1B-32C1472C752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57413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ailu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178E81A-79F1-4FD8-BF22-27CDDA5DF4CE}" type="datetime1">
              <a:rPr lang="fi-FI" smtClean="0"/>
              <a:t>21.8.2020</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3" name="Otsikko 1">
            <a:extLst>
              <a:ext uri="{FF2B5EF4-FFF2-40B4-BE49-F238E27FC236}">
                <a16:creationId xmlns:a16="http://schemas.microsoft.com/office/drawing/2014/main" id="{171CE3AD-73BA-4432-B14F-66834C34A9ED}"/>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0F7529ED-6E94-4F0E-9A1D-B554AD75A32A}"/>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C194B069-2676-448D-8BAE-F65320298A2E}"/>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A27EC461-AC56-4FB4-B3FF-DD8B3FD0CAAB}"/>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671756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teksti pinkki">
    <p:bg>
      <p:bgPr>
        <a:solidFill>
          <a:schemeClr val="accent3">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72840A46-EE8A-4F56-8133-4DEEFDD9357D}" type="datetime1">
              <a:rPr lang="fi-FI" smtClean="0"/>
              <a:t>21.8.2020</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9AA739BF-E2F3-4B10-9B8D-06F98AC5CAD7}"/>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9A081EBC-78E5-4BBD-BDA9-49ADAA5824F7}"/>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90533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bullet pinkki">
    <p:bg>
      <p:bgPr>
        <a:solidFill>
          <a:schemeClr val="bg1"/>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17FA9958-0408-4766-A8D7-E37777BAB2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77200" y="0"/>
            <a:ext cx="87148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Tekstiruutu 9">
            <a:extLst>
              <a:ext uri="{FF2B5EF4-FFF2-40B4-BE49-F238E27FC236}">
                <a16:creationId xmlns:a16="http://schemas.microsoft.com/office/drawing/2014/main" id="{09EFBFB8-9D8E-40CB-B115-63E9856A6BE7}"/>
              </a:ext>
            </a:extLst>
          </p:cNvPr>
          <p:cNvSpPr txBox="1"/>
          <p:nvPr userDrawn="1"/>
        </p:nvSpPr>
        <p:spPr>
          <a:xfrm>
            <a:off x="659981" y="5248354"/>
            <a:ext cx="2427527" cy="369332"/>
          </a:xfrm>
          <a:prstGeom prst="rect">
            <a:avLst/>
          </a:prstGeom>
          <a:noFill/>
        </p:spPr>
        <p:txBody>
          <a:bodyPr wrap="square" rtlCol="0">
            <a:spAutoFit/>
          </a:bodyPr>
          <a:lstStyle/>
          <a:p>
            <a:pPr algn="l"/>
            <a:r>
              <a:rPr lang="fi-FI" sz="1800" b="1" dirty="0"/>
              <a:t>kauppakamari.fi</a:t>
            </a:r>
          </a:p>
        </p:txBody>
      </p:sp>
      <p:sp>
        <p:nvSpPr>
          <p:cNvPr id="11" name="Suorakulmio 10">
            <a:extLst>
              <a:ext uri="{FF2B5EF4-FFF2-40B4-BE49-F238E27FC236}">
                <a16:creationId xmlns:a16="http://schemas.microsoft.com/office/drawing/2014/main" id="{0DF73FA7-6A74-40D0-9433-3BFF5E1D5F4D}"/>
              </a:ext>
            </a:extLst>
          </p:cNvPr>
          <p:cNvSpPr/>
          <p:nvPr userDrawn="1"/>
        </p:nvSpPr>
        <p:spPr>
          <a:xfrm>
            <a:off x="647701" y="5987018"/>
            <a:ext cx="1226044" cy="369332"/>
          </a:xfrm>
          <a:prstGeom prst="rect">
            <a:avLst/>
          </a:prstGeom>
        </p:spPr>
        <p:txBody>
          <a:bodyPr wrap="square">
            <a:spAutoFit/>
          </a:bodyPr>
          <a:lstStyle/>
          <a:p>
            <a:pPr algn="l"/>
            <a:r>
              <a:rPr lang="fi-FI" sz="1800" dirty="0"/>
              <a:t>@K3FIN</a:t>
            </a:r>
          </a:p>
        </p:txBody>
      </p:sp>
      <p:sp>
        <p:nvSpPr>
          <p:cNvPr id="12" name="Suorakulmio 11">
            <a:extLst>
              <a:ext uri="{FF2B5EF4-FFF2-40B4-BE49-F238E27FC236}">
                <a16:creationId xmlns:a16="http://schemas.microsoft.com/office/drawing/2014/main" id="{403DCD8D-62FD-4F95-9460-F49A35E18709}"/>
              </a:ext>
            </a:extLst>
          </p:cNvPr>
          <p:cNvSpPr/>
          <p:nvPr userDrawn="1"/>
        </p:nvSpPr>
        <p:spPr>
          <a:xfrm>
            <a:off x="647701" y="5617686"/>
            <a:ext cx="3253767" cy="369332"/>
          </a:xfrm>
          <a:prstGeom prst="rect">
            <a:avLst/>
          </a:prstGeom>
        </p:spPr>
        <p:txBody>
          <a:bodyPr wrap="square">
            <a:spAutoFit/>
          </a:bodyPr>
          <a:lstStyle/>
          <a:p>
            <a:pPr algn="l"/>
            <a:r>
              <a:rPr lang="fi-FI" sz="1800" dirty="0"/>
              <a:t>#Keskuskauppakamari</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5EB237FC-D581-4DA5-8018-F7CEECB406FD}" type="datetime1">
              <a:rPr lang="fi-FI" smtClean="0"/>
              <a:t>21.8.2020</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a:p>
        </p:txBody>
      </p:sp>
      <p:pic>
        <p:nvPicPr>
          <p:cNvPr id="15" name="Kuva 14">
            <a:extLst>
              <a:ext uri="{FF2B5EF4-FFF2-40B4-BE49-F238E27FC236}">
                <a16:creationId xmlns:a16="http://schemas.microsoft.com/office/drawing/2014/main" id="{48E22005-FACB-4E51-BC17-DBFD979423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6" name="Otsikko 1">
            <a:extLst>
              <a:ext uri="{FF2B5EF4-FFF2-40B4-BE49-F238E27FC236}">
                <a16:creationId xmlns:a16="http://schemas.microsoft.com/office/drawing/2014/main" id="{975802D1-55CF-4772-96DA-72A0FD4567D2}"/>
              </a:ext>
            </a:extLst>
          </p:cNvPr>
          <p:cNvSpPr>
            <a:spLocks noGrp="1"/>
          </p:cNvSpPr>
          <p:nvPr>
            <p:ph type="title"/>
          </p:nvPr>
        </p:nvSpPr>
        <p:spPr>
          <a:xfrm>
            <a:off x="659981" y="987424"/>
            <a:ext cx="3902494" cy="1926669"/>
          </a:xfrm>
        </p:spPr>
        <p:txBody>
          <a:bodyPr anchor="t">
            <a:normAutofit/>
          </a:bodyPr>
          <a:lstStyle>
            <a:lvl1pPr>
              <a:defRPr sz="32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111389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lime">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E16D7E4C-1C6A-4E85-A20C-A25F6BDF17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8" name="Kuva 7">
            <a:extLst>
              <a:ext uri="{FF2B5EF4-FFF2-40B4-BE49-F238E27FC236}">
                <a16:creationId xmlns:a16="http://schemas.microsoft.com/office/drawing/2014/main" id="{5A773B2D-290F-4AC0-A3AC-91F8186B54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84726" y="5619750"/>
            <a:ext cx="2622548" cy="655637"/>
          </a:xfrm>
          <a:prstGeom prst="rect">
            <a:avLst/>
          </a:prstGeom>
        </p:spPr>
      </p:pic>
      <p:sp>
        <p:nvSpPr>
          <p:cNvPr id="2" name="Otsikko 1">
            <a:extLst>
              <a:ext uri="{FF2B5EF4-FFF2-40B4-BE49-F238E27FC236}">
                <a16:creationId xmlns:a16="http://schemas.microsoft.com/office/drawing/2014/main" id="{36425C37-0F88-4610-A8AF-BF4E41B46E3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8646B017-43E4-4833-BA31-594945C3E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52481BC-8F22-44EF-8464-17BFAF4B1D13}"/>
              </a:ext>
            </a:extLst>
          </p:cNvPr>
          <p:cNvSpPr>
            <a:spLocks noGrp="1"/>
          </p:cNvSpPr>
          <p:nvPr>
            <p:ph type="dt" sz="half" idx="10"/>
          </p:nvPr>
        </p:nvSpPr>
        <p:spPr/>
        <p:txBody>
          <a:bodyPr/>
          <a:lstStyle/>
          <a:p>
            <a:fld id="{BEEE870E-886F-4242-AF35-8BA432B0CA76}" type="datetime1">
              <a:rPr lang="fi-FI" smtClean="0"/>
              <a:t>21.8.2020</a:t>
            </a:fld>
            <a:endParaRPr lang="fi-FI"/>
          </a:p>
        </p:txBody>
      </p:sp>
      <p:sp>
        <p:nvSpPr>
          <p:cNvPr id="5" name="Alatunnisteen paikkamerkki 4">
            <a:extLst>
              <a:ext uri="{FF2B5EF4-FFF2-40B4-BE49-F238E27FC236}">
                <a16:creationId xmlns:a16="http://schemas.microsoft.com/office/drawing/2014/main" id="{7B5A0D6D-07D7-4ED0-AF0F-FA6EEF089CE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737FEBF-0ECB-4AE9-AB43-304286ED1D03}"/>
              </a:ext>
            </a:extLst>
          </p:cNvPr>
          <p:cNvSpPr>
            <a:spLocks noGrp="1"/>
          </p:cNvSpPr>
          <p:nvPr>
            <p:ph type="sldNum" sz="quarter" idx="12"/>
          </p:nvPr>
        </p:nvSpPr>
        <p:spPr/>
        <p:txBody>
          <a:bodyPr/>
          <a:lstStyle/>
          <a:p>
            <a:fld id="{0C5EC5B8-5E2E-4484-BCC3-4F68CC0857D7}" type="slidenum">
              <a:rPr lang="fi-FI" smtClean="0"/>
              <a:t>‹#›</a:t>
            </a:fld>
            <a:endParaRPr lang="fi-FI"/>
          </a:p>
        </p:txBody>
      </p:sp>
    </p:spTree>
    <p:extLst>
      <p:ext uri="{BB962C8B-B14F-4D97-AF65-F5344CB8AC3E}">
        <p14:creationId xmlns:p14="http://schemas.microsoft.com/office/powerpoint/2010/main" val="1045838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ja sisältö lime">
    <p:bg>
      <p:bgPr>
        <a:solidFill>
          <a:schemeClr val="accent6"/>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B326F0DF-1493-4EE5-94E2-9A35434462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5" name="Kuva 14">
            <a:extLst>
              <a:ext uri="{FF2B5EF4-FFF2-40B4-BE49-F238E27FC236}">
                <a16:creationId xmlns:a16="http://schemas.microsoft.com/office/drawing/2014/main" id="{55B6FA2A-CE5B-444E-AB1D-A3971E5AFB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950165"/>
            <a:ext cx="1484450" cy="3121151"/>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A1B163BF-C4AB-4462-A53B-2C511E40F690}" type="datetime1">
              <a:rPr lang="fi-FI" smtClean="0"/>
              <a:t>21.8.2020</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6" name="Otsikko 1">
            <a:extLst>
              <a:ext uri="{FF2B5EF4-FFF2-40B4-BE49-F238E27FC236}">
                <a16:creationId xmlns:a16="http://schemas.microsoft.com/office/drawing/2014/main" id="{7A62D804-0625-4D73-8C50-90A55877E7B8}"/>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7" name="Sisällön paikkamerkki 2">
            <a:extLst>
              <a:ext uri="{FF2B5EF4-FFF2-40B4-BE49-F238E27FC236}">
                <a16:creationId xmlns:a16="http://schemas.microsoft.com/office/drawing/2014/main" id="{92E865E3-39AF-405E-B818-2775B8F02E05}"/>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8" name="Dian numeron paikkamerkki 5">
            <a:extLst>
              <a:ext uri="{FF2B5EF4-FFF2-40B4-BE49-F238E27FC236}">
                <a16:creationId xmlns:a16="http://schemas.microsoft.com/office/drawing/2014/main" id="{D5F760AC-B6C7-446B-9C00-19B3DF3C043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848521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Osan ylätunniste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7DE46B35-A16F-482F-8BCD-2095817F0916}" type="datetime1">
              <a:rPr lang="fi-FI" smtClean="0"/>
              <a:t>21.8.2020</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3876303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ksi sisältökohdetta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226E6E1-1610-4677-96F8-B0AAE2158D3B}" type="datetime1">
              <a:rPr lang="fi-FI" smtClean="0"/>
              <a:t>21.8.2020</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0" name="Otsikko 1">
            <a:extLst>
              <a:ext uri="{FF2B5EF4-FFF2-40B4-BE49-F238E27FC236}">
                <a16:creationId xmlns:a16="http://schemas.microsoft.com/office/drawing/2014/main" id="{F5F398E1-4FEA-4C47-8DBB-67002E46672D}"/>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C53C25F3-3EC4-4DE1-A238-4D351EE959D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419D7574-E807-47CA-AE37-D5658E32690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307896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ailu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89F8FDD-9E40-412F-8D1D-E199F51E79B5}" type="datetime1">
              <a:rPr lang="fi-FI" smtClean="0"/>
              <a:t>21.8.2020</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3" name="Otsikko 1">
            <a:extLst>
              <a:ext uri="{FF2B5EF4-FFF2-40B4-BE49-F238E27FC236}">
                <a16:creationId xmlns:a16="http://schemas.microsoft.com/office/drawing/2014/main" id="{D7D77BBA-8B6E-4F47-9695-F42CC253CA53}"/>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5E3742E4-B808-4663-91DE-005687581E23}"/>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5D7AE2B7-5BC9-42F8-BFD1-2BF17D56F500}"/>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4B00869B-713A-4CB8-B785-5B128E4E813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30984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E20B3EA9-CD3C-4111-BC60-55154E1F9FEB}" type="datetime1">
              <a:rPr lang="fi-FI" smtClean="0"/>
              <a:t>21.8.2020</a:t>
            </a:fld>
            <a:endParaRPr lang="fi-FI"/>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696448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teksti lime">
    <p:bg>
      <p:bgPr>
        <a:solidFill>
          <a:schemeClr val="accent6"/>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9D8C6BA7-3CF9-4CF6-BF25-D7E2B2394986}" type="datetime1">
              <a:rPr lang="fi-FI" smtClean="0"/>
              <a:t>21.8.2020</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3A76CEC0-F009-47A4-B0A2-E9BD45A999F1}"/>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ADF49E5B-594D-402D-905D-C898BED784C5}"/>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767616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bullet lime">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Tekstiruutu 9">
            <a:extLst>
              <a:ext uri="{FF2B5EF4-FFF2-40B4-BE49-F238E27FC236}">
                <a16:creationId xmlns:a16="http://schemas.microsoft.com/office/drawing/2014/main" id="{09EFBFB8-9D8E-40CB-B115-63E9856A6BE7}"/>
              </a:ext>
            </a:extLst>
          </p:cNvPr>
          <p:cNvSpPr txBox="1"/>
          <p:nvPr userDrawn="1"/>
        </p:nvSpPr>
        <p:spPr>
          <a:xfrm>
            <a:off x="659981" y="5248354"/>
            <a:ext cx="2427527" cy="369332"/>
          </a:xfrm>
          <a:prstGeom prst="rect">
            <a:avLst/>
          </a:prstGeom>
          <a:noFill/>
        </p:spPr>
        <p:txBody>
          <a:bodyPr wrap="square" rtlCol="0">
            <a:spAutoFit/>
          </a:bodyPr>
          <a:lstStyle/>
          <a:p>
            <a:pPr algn="l"/>
            <a:r>
              <a:rPr lang="fi-FI" sz="1800" b="1" dirty="0"/>
              <a:t>kauppakamari.fi</a:t>
            </a:r>
          </a:p>
        </p:txBody>
      </p:sp>
      <p:sp>
        <p:nvSpPr>
          <p:cNvPr id="11" name="Suorakulmio 10">
            <a:extLst>
              <a:ext uri="{FF2B5EF4-FFF2-40B4-BE49-F238E27FC236}">
                <a16:creationId xmlns:a16="http://schemas.microsoft.com/office/drawing/2014/main" id="{0DF73FA7-6A74-40D0-9433-3BFF5E1D5F4D}"/>
              </a:ext>
            </a:extLst>
          </p:cNvPr>
          <p:cNvSpPr/>
          <p:nvPr userDrawn="1"/>
        </p:nvSpPr>
        <p:spPr>
          <a:xfrm>
            <a:off x="647701" y="5987018"/>
            <a:ext cx="1226044" cy="369332"/>
          </a:xfrm>
          <a:prstGeom prst="rect">
            <a:avLst/>
          </a:prstGeom>
        </p:spPr>
        <p:txBody>
          <a:bodyPr wrap="square">
            <a:spAutoFit/>
          </a:bodyPr>
          <a:lstStyle/>
          <a:p>
            <a:pPr algn="l"/>
            <a:r>
              <a:rPr lang="fi-FI" sz="1800" dirty="0"/>
              <a:t>@K3FIN</a:t>
            </a:r>
          </a:p>
        </p:txBody>
      </p:sp>
      <p:sp>
        <p:nvSpPr>
          <p:cNvPr id="12" name="Suorakulmio 11">
            <a:extLst>
              <a:ext uri="{FF2B5EF4-FFF2-40B4-BE49-F238E27FC236}">
                <a16:creationId xmlns:a16="http://schemas.microsoft.com/office/drawing/2014/main" id="{403DCD8D-62FD-4F95-9460-F49A35E18709}"/>
              </a:ext>
            </a:extLst>
          </p:cNvPr>
          <p:cNvSpPr/>
          <p:nvPr userDrawn="1"/>
        </p:nvSpPr>
        <p:spPr>
          <a:xfrm>
            <a:off x="647701" y="5617686"/>
            <a:ext cx="3253767" cy="369332"/>
          </a:xfrm>
          <a:prstGeom prst="rect">
            <a:avLst/>
          </a:prstGeom>
        </p:spPr>
        <p:txBody>
          <a:bodyPr wrap="square">
            <a:spAutoFit/>
          </a:bodyPr>
          <a:lstStyle/>
          <a:p>
            <a:pPr algn="l"/>
            <a:r>
              <a:rPr lang="fi-FI" sz="1800" dirty="0"/>
              <a:t>#Keskuskauppakamari</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C6AC2321-DAA3-4C7E-82E0-747AE8DF8DAC}" type="datetime1">
              <a:rPr lang="fi-FI" smtClean="0"/>
              <a:t>21.8.2020</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a:p>
        </p:txBody>
      </p:sp>
      <p:pic>
        <p:nvPicPr>
          <p:cNvPr id="13" name="Kuva 12">
            <a:extLst>
              <a:ext uri="{FF2B5EF4-FFF2-40B4-BE49-F238E27FC236}">
                <a16:creationId xmlns:a16="http://schemas.microsoft.com/office/drawing/2014/main" id="{D34BFFF6-FB31-4AC1-B11B-286B966667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30533" y="5220255"/>
            <a:ext cx="1794792" cy="153352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4" name="Otsikko 1">
            <a:extLst>
              <a:ext uri="{FF2B5EF4-FFF2-40B4-BE49-F238E27FC236}">
                <a16:creationId xmlns:a16="http://schemas.microsoft.com/office/drawing/2014/main" id="{E258B078-2E19-46E8-9BF3-E48356A5D722}"/>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27302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1B0E78EF-1E4B-4DCD-B008-EA0DD289CD44}" type="datetime1">
              <a:rPr lang="fi-FI" smtClean="0"/>
              <a:t>21.8.2020</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86250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teksti">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FF60AF23-B36E-4083-8E13-AE392CCEBF31}" type="datetime1">
              <a:rPr lang="fi-FI" smtClean="0"/>
              <a:t>21.8.2020</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20" name="Otsikko 1">
            <a:extLst>
              <a:ext uri="{FF2B5EF4-FFF2-40B4-BE49-F238E27FC236}">
                <a16:creationId xmlns:a16="http://schemas.microsoft.com/office/drawing/2014/main" id="{660C4BBA-D728-4B9A-9B19-B3DF60A5B083}"/>
              </a:ext>
            </a:extLst>
          </p:cNvPr>
          <p:cNvSpPr>
            <a:spLocks noGrp="1"/>
          </p:cNvSpPr>
          <p:nvPr>
            <p:ph type="title"/>
          </p:nvPr>
        </p:nvSpPr>
        <p:spPr>
          <a:xfrm>
            <a:off x="1975448" y="365251"/>
            <a:ext cx="9378351" cy="1325563"/>
          </a:xfrm>
        </p:spPr>
        <p:txBody>
          <a:bodyPr/>
          <a:lstStyle/>
          <a:p>
            <a:r>
              <a:rPr lang="fi-FI"/>
              <a:t>Muokkaa ots. perustyyl. napsautt.</a:t>
            </a:r>
            <a:endParaRPr lang="fi-FI" dirty="0"/>
          </a:p>
        </p:txBody>
      </p:sp>
      <p:sp>
        <p:nvSpPr>
          <p:cNvPr id="21" name="Sisällön paikkamerkki 2">
            <a:extLst>
              <a:ext uri="{FF2B5EF4-FFF2-40B4-BE49-F238E27FC236}">
                <a16:creationId xmlns:a16="http://schemas.microsoft.com/office/drawing/2014/main" id="{403B93D0-AEB3-42E5-B352-9DD044D6A517}"/>
              </a:ext>
            </a:extLst>
          </p:cNvPr>
          <p:cNvSpPr>
            <a:spLocks noGrp="1"/>
          </p:cNvSpPr>
          <p:nvPr>
            <p:ph idx="1"/>
          </p:nvPr>
        </p:nvSpPr>
        <p:spPr>
          <a:xfrm>
            <a:off x="1975449" y="1825625"/>
            <a:ext cx="9378351"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9261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kuvalla valkoine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94EFDD80-0915-47C0-A00C-A0E9CB2C9189}"/>
              </a:ext>
            </a:extLst>
          </p:cNvPr>
          <p:cNvSpPr>
            <a:spLocks noGrp="1"/>
          </p:cNvSpPr>
          <p:nvPr>
            <p:ph type="title"/>
          </p:nvPr>
        </p:nvSpPr>
        <p:spPr>
          <a:xfrm>
            <a:off x="3437791" y="365251"/>
            <a:ext cx="8209306" cy="1325563"/>
          </a:xfrm>
        </p:spPr>
        <p:txBody>
          <a:bodyPr/>
          <a:lstStyle/>
          <a:p>
            <a:r>
              <a:rPr lang="fi-FI"/>
              <a:t>Muokkaa ots. perustyyl. napsautt.</a:t>
            </a:r>
            <a:endParaRPr lang="fi-FI" dirty="0"/>
          </a:p>
        </p:txBody>
      </p:sp>
      <p:sp>
        <p:nvSpPr>
          <p:cNvPr id="12" name="Sisällön paikkamerkki 2">
            <a:extLst>
              <a:ext uri="{FF2B5EF4-FFF2-40B4-BE49-F238E27FC236}">
                <a16:creationId xmlns:a16="http://schemas.microsoft.com/office/drawing/2014/main" id="{C884C321-DDE7-4ACB-8672-204BFB2DD0B3}"/>
              </a:ext>
            </a:extLst>
          </p:cNvPr>
          <p:cNvSpPr>
            <a:spLocks noGrp="1"/>
          </p:cNvSpPr>
          <p:nvPr>
            <p:ph idx="1"/>
          </p:nvPr>
        </p:nvSpPr>
        <p:spPr>
          <a:xfrm>
            <a:off x="3437791" y="1825625"/>
            <a:ext cx="8209305"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2">
            <a:extLst>
              <a:ext uri="{FF2B5EF4-FFF2-40B4-BE49-F238E27FC236}">
                <a16:creationId xmlns:a16="http://schemas.microsoft.com/office/drawing/2014/main" id="{4E0F2629-EBAD-41E9-B007-0ED8EA179B32}"/>
              </a:ext>
            </a:extLst>
          </p:cNvPr>
          <p:cNvSpPr>
            <a:spLocks noGrp="1"/>
          </p:cNvSpPr>
          <p:nvPr>
            <p:ph type="dt" sz="half" idx="10"/>
          </p:nvPr>
        </p:nvSpPr>
        <p:spPr>
          <a:xfrm>
            <a:off x="838200" y="6356350"/>
            <a:ext cx="2743200" cy="365125"/>
          </a:xfrm>
        </p:spPr>
        <p:txBody>
          <a:bodyPr/>
          <a:lstStyle/>
          <a:p>
            <a:fld id="{65D4A0C6-82FB-4F65-AFA6-75884A77AEA4}" type="datetime1">
              <a:rPr lang="fi-FI" smtClean="0"/>
              <a:t>21.8.2020</a:t>
            </a:fld>
            <a:endParaRPr lang="fi-FI"/>
          </a:p>
        </p:txBody>
      </p:sp>
      <p:sp>
        <p:nvSpPr>
          <p:cNvPr id="14" name="Alatunnisteen paikkamerkki 3">
            <a:extLst>
              <a:ext uri="{FF2B5EF4-FFF2-40B4-BE49-F238E27FC236}">
                <a16:creationId xmlns:a16="http://schemas.microsoft.com/office/drawing/2014/main" id="{3693DB33-6718-49C9-8A97-0FAAFEB114EE}"/>
              </a:ext>
            </a:extLst>
          </p:cNvPr>
          <p:cNvSpPr>
            <a:spLocks noGrp="1"/>
          </p:cNvSpPr>
          <p:nvPr>
            <p:ph type="ftr" sz="quarter" idx="11"/>
          </p:nvPr>
        </p:nvSpPr>
        <p:spPr>
          <a:xfrm>
            <a:off x="4038600" y="6356350"/>
            <a:ext cx="4114800" cy="365125"/>
          </a:xfrm>
        </p:spPr>
        <p:txBody>
          <a:bodyPr/>
          <a:lstStyle/>
          <a:p>
            <a:endParaRPr lang="fi-FI" dirty="0"/>
          </a:p>
        </p:txBody>
      </p:sp>
      <p:sp>
        <p:nvSpPr>
          <p:cNvPr id="15" name="Dian numeron paikkamerkki 4">
            <a:extLst>
              <a:ext uri="{FF2B5EF4-FFF2-40B4-BE49-F238E27FC236}">
                <a16:creationId xmlns:a16="http://schemas.microsoft.com/office/drawing/2014/main" id="{D5B2C172-79D8-4597-A0F0-10B3296F6D9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67979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Pr>
        <a:solidFill>
          <a:schemeClr val="bg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C738554-EACB-4859-9AF0-1161C60469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60681525-44B3-407E-9179-862CB4BCB3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5E80CEDA-92BD-4162-80F3-B777FA7CDBF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26D519C1-DBA2-4853-BB94-BAA5D8D6F5A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4AF95B21-D280-4C07-A42D-4582F99C4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2C84588-F671-4ED1-A1BD-0CF6A4310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FD6AE44-14B0-449E-9641-29982AF2C65B}"/>
              </a:ext>
            </a:extLst>
          </p:cNvPr>
          <p:cNvSpPr>
            <a:spLocks noGrp="1"/>
          </p:cNvSpPr>
          <p:nvPr>
            <p:ph type="dt" sz="half" idx="10"/>
          </p:nvPr>
        </p:nvSpPr>
        <p:spPr/>
        <p:txBody>
          <a:bodyPr/>
          <a:lstStyle/>
          <a:p>
            <a:fld id="{9044C7A3-6C02-4878-8B35-4AD0171090A4}" type="datetime1">
              <a:rPr lang="fi-FI" smtClean="0"/>
              <a:t>21.8.2020</a:t>
            </a:fld>
            <a:endParaRPr lang="fi-FI"/>
          </a:p>
        </p:txBody>
      </p:sp>
      <p:sp>
        <p:nvSpPr>
          <p:cNvPr id="6" name="Alatunnisteen paikkamerkki 5">
            <a:extLst>
              <a:ext uri="{FF2B5EF4-FFF2-40B4-BE49-F238E27FC236}">
                <a16:creationId xmlns:a16="http://schemas.microsoft.com/office/drawing/2014/main" id="{B36561D0-A4BD-4B87-9245-0D3AE17971A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71E1C21-E92C-4225-9F43-D8C574973296}"/>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05084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A7EFFDB-A4A4-4A0B-BA9F-296CB1A0A1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CBA301CA-F3BE-489F-A1FE-BC10079BA9C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E4E6D1C5-2DDC-41A6-8246-84126183D5C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9DA1A47-518C-4015-B7F7-7DA7EA40D97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86E39C6-FDF9-4704-BFED-6416920F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kstin paikkamerkki 3">
            <a:extLst>
              <a:ext uri="{FF2B5EF4-FFF2-40B4-BE49-F238E27FC236}">
                <a16:creationId xmlns:a16="http://schemas.microsoft.com/office/drawing/2014/main" id="{6C82EC43-E3A7-4FD2-A7E6-A6A3BC9A8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5B3C74C-28EA-4FE5-912B-886D4AC947C3}"/>
              </a:ext>
            </a:extLst>
          </p:cNvPr>
          <p:cNvSpPr>
            <a:spLocks noGrp="1"/>
          </p:cNvSpPr>
          <p:nvPr>
            <p:ph type="dt" sz="half" idx="10"/>
          </p:nvPr>
        </p:nvSpPr>
        <p:spPr/>
        <p:txBody>
          <a:bodyPr/>
          <a:lstStyle/>
          <a:p>
            <a:fld id="{D59ABC59-86BD-488E-936A-293CF52C52EB}" type="datetime1">
              <a:rPr lang="fi-FI" smtClean="0"/>
              <a:t>21.8.2020</a:t>
            </a:fld>
            <a:endParaRPr lang="fi-FI"/>
          </a:p>
        </p:txBody>
      </p:sp>
      <p:sp>
        <p:nvSpPr>
          <p:cNvPr id="6" name="Alatunnisteen paikkamerkki 5">
            <a:extLst>
              <a:ext uri="{FF2B5EF4-FFF2-40B4-BE49-F238E27FC236}">
                <a16:creationId xmlns:a16="http://schemas.microsoft.com/office/drawing/2014/main" id="{31F300E9-3ABC-4DFC-B507-6A5514D70F5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DBC89C4-BF92-48E0-8CA8-71526C3C07E6}"/>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42998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95D96BA-098E-411B-A6B8-A4391236B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762C610-5792-46F9-B22B-1887F16B1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32445B-485D-4A4A-9AA9-76BF4944D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6F96E-EBF1-4200-A641-5D62C5342635}" type="datetime1">
              <a:rPr lang="fi-FI" smtClean="0"/>
              <a:t>21.8.2020</a:t>
            </a:fld>
            <a:endParaRPr lang="fi-FI"/>
          </a:p>
        </p:txBody>
      </p:sp>
      <p:sp>
        <p:nvSpPr>
          <p:cNvPr id="5" name="Alatunnisteen paikkamerkki 4">
            <a:extLst>
              <a:ext uri="{FF2B5EF4-FFF2-40B4-BE49-F238E27FC236}">
                <a16:creationId xmlns:a16="http://schemas.microsoft.com/office/drawing/2014/main" id="{6DFCF603-EE67-412B-BFF8-8F3A9437D7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9FEC9C8-A594-43E9-AB8F-27C8913C9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804D1-D1DA-404B-A345-162A4B99A0F1}" type="slidenum">
              <a:rPr lang="fi-FI" smtClean="0"/>
              <a:t>‹#›</a:t>
            </a:fld>
            <a:endParaRPr lang="fi-FI"/>
          </a:p>
        </p:txBody>
      </p:sp>
    </p:spTree>
    <p:extLst>
      <p:ext uri="{BB962C8B-B14F-4D97-AF65-F5344CB8AC3E}">
        <p14:creationId xmlns:p14="http://schemas.microsoft.com/office/powerpoint/2010/main" val="11988523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41" r:id="rId6"/>
    <p:sldLayoutId id="2147483755" r:id="rId7"/>
    <p:sldLayoutId id="2147483716" r:id="rId8"/>
    <p:sldLayoutId id="2147483717" r:id="rId9"/>
    <p:sldLayoutId id="2147483751" r:id="rId10"/>
    <p:sldLayoutId id="2147483752" r:id="rId11"/>
    <p:sldLayoutId id="2147483753" r:id="rId12"/>
    <p:sldLayoutId id="2147483833"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FEECF1B-24CD-4663-A81C-D18681E159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EB3DC5C-9508-4984-BF6A-15355A8F6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EBCAFE9-83AD-4069-A1BB-7629C73C23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F48-46C1-4DCB-93B7-E88DC0EB4D5F}" type="datetime1">
              <a:rPr lang="fi-FI" smtClean="0"/>
              <a:t>21.8.2020</a:t>
            </a:fld>
            <a:endParaRPr lang="fi-FI"/>
          </a:p>
        </p:txBody>
      </p:sp>
      <p:sp>
        <p:nvSpPr>
          <p:cNvPr id="5" name="Alatunnisteen paikkamerkki 4">
            <a:extLst>
              <a:ext uri="{FF2B5EF4-FFF2-40B4-BE49-F238E27FC236}">
                <a16:creationId xmlns:a16="http://schemas.microsoft.com/office/drawing/2014/main" id="{4E02E98D-816C-4A84-8030-C368D3232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E4AC2E0-A08C-45EF-8A11-560F98A6D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E0309-FE3D-45C8-9A15-89B2C10FD860}" type="slidenum">
              <a:rPr lang="fi-FI" smtClean="0"/>
              <a:t>‹#›</a:t>
            </a:fld>
            <a:endParaRPr lang="fi-FI"/>
          </a:p>
        </p:txBody>
      </p:sp>
    </p:spTree>
    <p:extLst>
      <p:ext uri="{BB962C8B-B14F-4D97-AF65-F5344CB8AC3E}">
        <p14:creationId xmlns:p14="http://schemas.microsoft.com/office/powerpoint/2010/main" val="234096545"/>
      </p:ext>
    </p:extLst>
  </p:cSld>
  <p:clrMap bg1="lt1" tx1="dk1" bg2="lt2" tx2="dk2" accent1="accent1" accent2="accent2" accent3="accent3" accent4="accent4" accent5="accent5" accent6="accent6" hlink="hlink" folHlink="folHlink"/>
  <p:sldLayoutIdLst>
    <p:sldLayoutId id="2147483768" r:id="rId1"/>
    <p:sldLayoutId id="2147483770" r:id="rId2"/>
    <p:sldLayoutId id="2147483771" r:id="rId3"/>
    <p:sldLayoutId id="2147483772" r:id="rId4"/>
    <p:sldLayoutId id="2147483773" r:id="rId5"/>
    <p:sldLayoutId id="2147483774"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384CAFD-B017-4670-BA09-2327181057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BCF2EEC-C2DC-47D4-816E-90B9C407CE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7BB54C6-25DC-4427-AC8A-A249B80FC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6E5AF-7078-4F48-BB75-09B7A047E573}" type="datetime1">
              <a:rPr lang="fi-FI" smtClean="0"/>
              <a:t>21.8.2020</a:t>
            </a:fld>
            <a:endParaRPr lang="fi-FI"/>
          </a:p>
        </p:txBody>
      </p:sp>
      <p:sp>
        <p:nvSpPr>
          <p:cNvPr id="5" name="Alatunnisteen paikkamerkki 4">
            <a:extLst>
              <a:ext uri="{FF2B5EF4-FFF2-40B4-BE49-F238E27FC236}">
                <a16:creationId xmlns:a16="http://schemas.microsoft.com/office/drawing/2014/main" id="{36DA8616-D585-4DFA-8103-6A08A2EBA0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C43BF19D-9554-42B0-9576-841D39283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08067-95A7-4DE9-A0BE-FD7614CDD73A}" type="slidenum">
              <a:rPr lang="fi-FI" smtClean="0"/>
              <a:t>‹#›</a:t>
            </a:fld>
            <a:endParaRPr lang="fi-FI"/>
          </a:p>
        </p:txBody>
      </p:sp>
    </p:spTree>
    <p:extLst>
      <p:ext uri="{BB962C8B-B14F-4D97-AF65-F5344CB8AC3E}">
        <p14:creationId xmlns:p14="http://schemas.microsoft.com/office/powerpoint/2010/main" val="465464759"/>
      </p:ext>
    </p:extLst>
  </p:cSld>
  <p:clrMap bg1="lt1" tx1="dk1" bg2="lt2" tx2="dk2" accent1="accent1" accent2="accent2" accent3="accent3" accent4="accent4" accent5="accent5" accent6="accent6" hlink="hlink" folHlink="folHlink"/>
  <p:sldLayoutIdLst>
    <p:sldLayoutId id="2147483776" r:id="rId1"/>
    <p:sldLayoutId id="2147483788" r:id="rId2"/>
    <p:sldLayoutId id="2147483789" r:id="rId3"/>
    <p:sldLayoutId id="2147483790" r:id="rId4"/>
    <p:sldLayoutId id="2147483791" r:id="rId5"/>
    <p:sldLayoutId id="2147483792" r:id="rId6"/>
    <p:sldLayoutId id="2147483793" r:id="rId7"/>
    <p:sldLayoutId id="2147483794"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62B5B5D-D6F9-4F0B-9324-5D4DB3B73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FD98A96-47F6-41DF-BA9C-CCA7AF285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D4E139-8374-4F55-AECD-591AE2B02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FFD9C-9637-4EAF-A1AC-927B62DA30FE}" type="datetime1">
              <a:rPr lang="fi-FI" smtClean="0"/>
              <a:t>21.8.2020</a:t>
            </a:fld>
            <a:endParaRPr lang="fi-FI"/>
          </a:p>
        </p:txBody>
      </p:sp>
      <p:sp>
        <p:nvSpPr>
          <p:cNvPr id="5" name="Alatunnisteen paikkamerkki 4">
            <a:extLst>
              <a:ext uri="{FF2B5EF4-FFF2-40B4-BE49-F238E27FC236}">
                <a16:creationId xmlns:a16="http://schemas.microsoft.com/office/drawing/2014/main" id="{7A6F78C1-A459-4221-90EC-AF548E893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D3F6112-0C56-405D-8BDB-26E573E0ED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C55B7-B27F-4F33-B573-7AD37FBCDED2}" type="slidenum">
              <a:rPr lang="fi-FI" smtClean="0"/>
              <a:t>‹#›</a:t>
            </a:fld>
            <a:endParaRPr lang="fi-FI"/>
          </a:p>
        </p:txBody>
      </p:sp>
    </p:spTree>
    <p:extLst>
      <p:ext uri="{BB962C8B-B14F-4D97-AF65-F5344CB8AC3E}">
        <p14:creationId xmlns:p14="http://schemas.microsoft.com/office/powerpoint/2010/main" val="538418627"/>
      </p:ext>
    </p:extLst>
  </p:cSld>
  <p:clrMap bg1="lt1" tx1="dk1" bg2="lt2" tx2="dk2" accent1="accent1" accent2="accent2" accent3="accent3" accent4="accent4" accent5="accent5" accent6="accent6" hlink="hlink" folHlink="folHlink"/>
  <p:sldLayoutIdLst>
    <p:sldLayoutId id="2147483796" r:id="rId1"/>
    <p:sldLayoutId id="2147483808" r:id="rId2"/>
    <p:sldLayoutId id="2147483809" r:id="rId3"/>
    <p:sldLayoutId id="2147483810" r:id="rId4"/>
    <p:sldLayoutId id="2147483811" r:id="rId5"/>
    <p:sldLayoutId id="2147483812" r:id="rId6"/>
    <p:sldLayoutId id="2147483813"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6943762-9B90-46FA-97F5-D19A0F80F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2DFC3E5-E0B6-46F1-A638-2E178C2F2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83260F8-DC2D-4B26-832C-8C15B102B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09E6E-446E-4C30-8E42-2C76DFD6E44D}" type="datetime1">
              <a:rPr lang="fi-FI" smtClean="0"/>
              <a:t>21.8.2020</a:t>
            </a:fld>
            <a:endParaRPr lang="fi-FI"/>
          </a:p>
        </p:txBody>
      </p:sp>
      <p:sp>
        <p:nvSpPr>
          <p:cNvPr id="5" name="Alatunnisteen paikkamerkki 4">
            <a:extLst>
              <a:ext uri="{FF2B5EF4-FFF2-40B4-BE49-F238E27FC236}">
                <a16:creationId xmlns:a16="http://schemas.microsoft.com/office/drawing/2014/main" id="{FC044051-3718-46B3-BAFB-53A195157A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472CBF57-BFAB-4BE3-A1F7-E85659992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EC5B8-5E2E-4484-BCC3-4F68CC0857D7}" type="slidenum">
              <a:rPr lang="fi-FI" smtClean="0"/>
              <a:t>‹#›</a:t>
            </a:fld>
            <a:endParaRPr lang="fi-FI"/>
          </a:p>
        </p:txBody>
      </p:sp>
    </p:spTree>
    <p:extLst>
      <p:ext uri="{BB962C8B-B14F-4D97-AF65-F5344CB8AC3E}">
        <p14:creationId xmlns:p14="http://schemas.microsoft.com/office/powerpoint/2010/main" val="2323316004"/>
      </p:ext>
    </p:extLst>
  </p:cSld>
  <p:clrMap bg1="lt1" tx1="dk1" bg2="lt2" tx2="dk2" accent1="accent1" accent2="accent2" accent3="accent3" accent4="accent4" accent5="accent5" accent6="accent6" hlink="hlink" folHlink="folHlink"/>
  <p:sldLayoutIdLst>
    <p:sldLayoutId id="2147483815" r:id="rId1"/>
    <p:sldLayoutId id="2147483827" r:id="rId2"/>
    <p:sldLayoutId id="2147483828" r:id="rId3"/>
    <p:sldLayoutId id="2147483829" r:id="rId4"/>
    <p:sldLayoutId id="2147483830" r:id="rId5"/>
    <p:sldLayoutId id="2147483831" r:id="rId6"/>
    <p:sldLayoutId id="2147483832"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timo.vuori@chamber.fi"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0E37A1-3886-455C-B76C-16A6ACD21D41}"/>
              </a:ext>
            </a:extLst>
          </p:cNvPr>
          <p:cNvSpPr>
            <a:spLocks noGrp="1"/>
          </p:cNvSpPr>
          <p:nvPr>
            <p:ph type="ctrTitle"/>
          </p:nvPr>
        </p:nvSpPr>
        <p:spPr>
          <a:xfrm>
            <a:off x="1582723" y="1902539"/>
            <a:ext cx="9144000" cy="2387600"/>
          </a:xfrm>
        </p:spPr>
        <p:txBody>
          <a:bodyPr>
            <a:noAutofit/>
          </a:bodyPr>
          <a:lstStyle/>
          <a:p>
            <a:br>
              <a:rPr lang="fi-FI" sz="6600" b="1" dirty="0"/>
            </a:br>
            <a:r>
              <a:rPr lang="fi-FI" sz="6600" b="1" dirty="0"/>
              <a:t>Kauppakamarin Vientiyritysbarometri </a:t>
            </a:r>
            <a:br>
              <a:rPr lang="fi-FI" sz="6600" dirty="0"/>
            </a:br>
            <a:endParaRPr lang="fi-FI" sz="6600" dirty="0"/>
          </a:p>
        </p:txBody>
      </p:sp>
      <p:sp>
        <p:nvSpPr>
          <p:cNvPr id="3" name="Alaotsikko 2">
            <a:extLst>
              <a:ext uri="{FF2B5EF4-FFF2-40B4-BE49-F238E27FC236}">
                <a16:creationId xmlns:a16="http://schemas.microsoft.com/office/drawing/2014/main" id="{F86E1352-30A5-4675-9118-1774630AC7D2}"/>
              </a:ext>
            </a:extLst>
          </p:cNvPr>
          <p:cNvSpPr>
            <a:spLocks noGrp="1"/>
          </p:cNvSpPr>
          <p:nvPr>
            <p:ph type="subTitle" idx="1"/>
          </p:nvPr>
        </p:nvSpPr>
        <p:spPr/>
        <p:txBody>
          <a:bodyPr/>
          <a:lstStyle/>
          <a:p>
            <a:r>
              <a:rPr lang="fi-FI" dirty="0"/>
              <a:t>24.8.2020</a:t>
            </a:r>
          </a:p>
        </p:txBody>
      </p:sp>
    </p:spTree>
    <p:extLst>
      <p:ext uri="{BB962C8B-B14F-4D97-AF65-F5344CB8AC3E}">
        <p14:creationId xmlns:p14="http://schemas.microsoft.com/office/powerpoint/2010/main" val="1598432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C437E7-03FC-4FE4-9DA0-910278AA8147}"/>
              </a:ext>
            </a:extLst>
          </p:cNvPr>
          <p:cNvSpPr>
            <a:spLocks noGrp="1"/>
          </p:cNvSpPr>
          <p:nvPr>
            <p:ph type="title"/>
          </p:nvPr>
        </p:nvSpPr>
        <p:spPr/>
        <p:txBody>
          <a:bodyPr>
            <a:normAutofit fontScale="90000"/>
          </a:bodyPr>
          <a:lstStyle/>
          <a:p>
            <a:r>
              <a:rPr lang="fi-FI" b="1" dirty="0"/>
              <a:t>Logistiikka: </a:t>
            </a:r>
            <a:br>
              <a:rPr lang="fi-FI" dirty="0"/>
            </a:br>
            <a:r>
              <a:rPr lang="fi-FI" sz="3600" i="1" dirty="0"/>
              <a:t>kuljetushäiriöt, vähentyneet reitit, kasvavat kulut, konttipula</a:t>
            </a:r>
          </a:p>
        </p:txBody>
      </p:sp>
      <p:sp>
        <p:nvSpPr>
          <p:cNvPr id="4" name="Päivämäärän paikkamerkki 3">
            <a:extLst>
              <a:ext uri="{FF2B5EF4-FFF2-40B4-BE49-F238E27FC236}">
                <a16:creationId xmlns:a16="http://schemas.microsoft.com/office/drawing/2014/main" id="{A5918654-F31B-4E11-89D7-94B6423FD0A1}"/>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9E866BF1-EB55-44C9-81FF-EDBE13ED6E9F}"/>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64146906-E45F-4823-8EFB-0BE0CF89E589}"/>
              </a:ext>
            </a:extLst>
          </p:cNvPr>
          <p:cNvSpPr>
            <a:spLocks noGrp="1"/>
          </p:cNvSpPr>
          <p:nvPr>
            <p:ph type="sldNum" sz="quarter" idx="12"/>
          </p:nvPr>
        </p:nvSpPr>
        <p:spPr/>
        <p:txBody>
          <a:bodyPr/>
          <a:lstStyle/>
          <a:p>
            <a:fld id="{960804D1-D1DA-404B-A345-162A4B99A0F1}" type="slidenum">
              <a:rPr lang="fi-FI" smtClean="0"/>
              <a:t>10</a:t>
            </a:fld>
            <a:endParaRPr lang="fi-FI"/>
          </a:p>
        </p:txBody>
      </p:sp>
      <p:graphicFrame>
        <p:nvGraphicFramePr>
          <p:cNvPr id="9" name="Chart 1">
            <a:extLst>
              <a:ext uri="{FF2B5EF4-FFF2-40B4-BE49-F238E27FC236}">
                <a16:creationId xmlns:a16="http://schemas.microsoft.com/office/drawing/2014/main" id="{A55823B1-9F8E-440E-A4B6-649100C76AF7}"/>
              </a:ext>
            </a:extLst>
          </p:cNvPr>
          <p:cNvGraphicFramePr>
            <a:graphicFrameLocks noGrp="1"/>
          </p:cNvGraphicFramePr>
          <p:nvPr>
            <p:ph idx="1"/>
            <p:extLst>
              <p:ext uri="{D42A27DB-BD31-4B8C-83A1-F6EECF244321}">
                <p14:modId xmlns:p14="http://schemas.microsoft.com/office/powerpoint/2010/main" val="1260997981"/>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6388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47802B-B814-42C2-9B9B-C44ACCEC707F}"/>
              </a:ext>
            </a:extLst>
          </p:cNvPr>
          <p:cNvSpPr>
            <a:spLocks noGrp="1"/>
          </p:cNvSpPr>
          <p:nvPr>
            <p:ph type="title"/>
          </p:nvPr>
        </p:nvSpPr>
        <p:spPr/>
        <p:txBody>
          <a:bodyPr>
            <a:noAutofit/>
          </a:bodyPr>
          <a:lstStyle/>
          <a:p>
            <a:r>
              <a:rPr lang="fi-FI" sz="3200" b="1" dirty="0"/>
              <a:t>Hankinta – Supply Chain: </a:t>
            </a:r>
            <a:br>
              <a:rPr lang="fi-FI" sz="3200" dirty="0"/>
            </a:br>
            <a:r>
              <a:rPr lang="fi-FI" sz="3200" i="1" dirty="0"/>
              <a:t>hankinta- ja tuotantoketjuhaasteet kuten komponentti- tai raaka-ainepula</a:t>
            </a:r>
          </a:p>
        </p:txBody>
      </p:sp>
      <p:sp>
        <p:nvSpPr>
          <p:cNvPr id="4" name="Päivämäärän paikkamerkki 3">
            <a:extLst>
              <a:ext uri="{FF2B5EF4-FFF2-40B4-BE49-F238E27FC236}">
                <a16:creationId xmlns:a16="http://schemas.microsoft.com/office/drawing/2014/main" id="{64C6BD44-24C5-4098-8406-8AF3C4D3023B}"/>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94B73E78-BA5A-4F33-A69A-0350BCF0C6BB}"/>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6A6B6046-E506-4B41-ABF1-EECDD18557F3}"/>
              </a:ext>
            </a:extLst>
          </p:cNvPr>
          <p:cNvSpPr>
            <a:spLocks noGrp="1"/>
          </p:cNvSpPr>
          <p:nvPr>
            <p:ph type="sldNum" sz="quarter" idx="12"/>
          </p:nvPr>
        </p:nvSpPr>
        <p:spPr/>
        <p:txBody>
          <a:bodyPr/>
          <a:lstStyle/>
          <a:p>
            <a:fld id="{960804D1-D1DA-404B-A345-162A4B99A0F1}" type="slidenum">
              <a:rPr lang="fi-FI" smtClean="0"/>
              <a:t>11</a:t>
            </a:fld>
            <a:endParaRPr lang="fi-FI"/>
          </a:p>
        </p:txBody>
      </p:sp>
      <p:graphicFrame>
        <p:nvGraphicFramePr>
          <p:cNvPr id="9" name="Chart 1">
            <a:extLst>
              <a:ext uri="{FF2B5EF4-FFF2-40B4-BE49-F238E27FC236}">
                <a16:creationId xmlns:a16="http://schemas.microsoft.com/office/drawing/2014/main" id="{9D799039-99E4-44AE-92C3-DB3415AE52D5}"/>
              </a:ext>
            </a:extLst>
          </p:cNvPr>
          <p:cNvGraphicFramePr>
            <a:graphicFrameLocks noGrp="1"/>
          </p:cNvGraphicFramePr>
          <p:nvPr>
            <p:ph idx="1"/>
            <p:extLst>
              <p:ext uri="{D42A27DB-BD31-4B8C-83A1-F6EECF244321}">
                <p14:modId xmlns:p14="http://schemas.microsoft.com/office/powerpoint/2010/main" val="2832549119"/>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3833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E820CA-127F-4C58-8442-6E934CC17E89}"/>
              </a:ext>
            </a:extLst>
          </p:cNvPr>
          <p:cNvSpPr>
            <a:spLocks noGrp="1"/>
          </p:cNvSpPr>
          <p:nvPr>
            <p:ph type="title"/>
          </p:nvPr>
        </p:nvSpPr>
        <p:spPr/>
        <p:txBody>
          <a:bodyPr>
            <a:noAutofit/>
          </a:bodyPr>
          <a:lstStyle/>
          <a:p>
            <a:r>
              <a:rPr lang="fi-FI" sz="4000" b="1" dirty="0"/>
              <a:t>Liikkuvuus: </a:t>
            </a:r>
            <a:br>
              <a:rPr lang="fi-FI" sz="3600" dirty="0"/>
            </a:br>
            <a:r>
              <a:rPr lang="fi-FI" sz="3200" i="1" dirty="0"/>
              <a:t>työntekijöiden liikkuvuus kuten matkustusrajoitukset maiden kesken </a:t>
            </a:r>
          </a:p>
        </p:txBody>
      </p:sp>
      <p:sp>
        <p:nvSpPr>
          <p:cNvPr id="4" name="Päivämäärän paikkamerkki 3">
            <a:extLst>
              <a:ext uri="{FF2B5EF4-FFF2-40B4-BE49-F238E27FC236}">
                <a16:creationId xmlns:a16="http://schemas.microsoft.com/office/drawing/2014/main" id="{71AB60C2-80A8-4158-8536-109E52819830}"/>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E680D034-EC04-46C2-BBB3-19472B079B0E}"/>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D4BA9064-9A7F-439E-9382-932C9428C907}"/>
              </a:ext>
            </a:extLst>
          </p:cNvPr>
          <p:cNvSpPr>
            <a:spLocks noGrp="1"/>
          </p:cNvSpPr>
          <p:nvPr>
            <p:ph type="sldNum" sz="quarter" idx="12"/>
          </p:nvPr>
        </p:nvSpPr>
        <p:spPr/>
        <p:txBody>
          <a:bodyPr/>
          <a:lstStyle/>
          <a:p>
            <a:fld id="{960804D1-D1DA-404B-A345-162A4B99A0F1}" type="slidenum">
              <a:rPr lang="fi-FI" smtClean="0"/>
              <a:t>12</a:t>
            </a:fld>
            <a:endParaRPr lang="fi-FI"/>
          </a:p>
        </p:txBody>
      </p:sp>
      <p:graphicFrame>
        <p:nvGraphicFramePr>
          <p:cNvPr id="9" name="Chart 1">
            <a:extLst>
              <a:ext uri="{FF2B5EF4-FFF2-40B4-BE49-F238E27FC236}">
                <a16:creationId xmlns:a16="http://schemas.microsoft.com/office/drawing/2014/main" id="{6CEDD34A-B97C-45A2-986E-2887574985CE}"/>
              </a:ext>
            </a:extLst>
          </p:cNvPr>
          <p:cNvGraphicFramePr>
            <a:graphicFrameLocks noGrp="1"/>
          </p:cNvGraphicFramePr>
          <p:nvPr>
            <p:ph idx="1"/>
            <p:extLst>
              <p:ext uri="{D42A27DB-BD31-4B8C-83A1-F6EECF244321}">
                <p14:modId xmlns:p14="http://schemas.microsoft.com/office/powerpoint/2010/main" val="2197464143"/>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0961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01856F-D021-45F9-AA4B-A2CB2BEDF940}"/>
              </a:ext>
            </a:extLst>
          </p:cNvPr>
          <p:cNvSpPr>
            <a:spLocks noGrp="1"/>
          </p:cNvSpPr>
          <p:nvPr>
            <p:ph type="title"/>
          </p:nvPr>
        </p:nvSpPr>
        <p:spPr/>
        <p:txBody>
          <a:bodyPr>
            <a:normAutofit/>
          </a:bodyPr>
          <a:lstStyle/>
          <a:p>
            <a:r>
              <a:rPr lang="fi-FI" b="1" dirty="0"/>
              <a:t>Muut: </a:t>
            </a:r>
            <a:br>
              <a:rPr lang="fi-FI" b="1" dirty="0"/>
            </a:br>
            <a:r>
              <a:rPr lang="fi-FI" sz="3600" i="1" dirty="0"/>
              <a:t>joku muu ongelma tai markkinahäiriö</a:t>
            </a:r>
            <a:endParaRPr lang="fi-FI" i="1" dirty="0"/>
          </a:p>
        </p:txBody>
      </p:sp>
      <p:sp>
        <p:nvSpPr>
          <p:cNvPr id="4" name="Päivämäärän paikkamerkki 3">
            <a:extLst>
              <a:ext uri="{FF2B5EF4-FFF2-40B4-BE49-F238E27FC236}">
                <a16:creationId xmlns:a16="http://schemas.microsoft.com/office/drawing/2014/main" id="{2ADDAC06-092D-4376-BD25-365EDDA3031C}"/>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4E44180C-59DD-45A7-B0B6-F837837D79E4}"/>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336AD2CA-9B91-4E2A-9550-B54DEB786018}"/>
              </a:ext>
            </a:extLst>
          </p:cNvPr>
          <p:cNvSpPr>
            <a:spLocks noGrp="1"/>
          </p:cNvSpPr>
          <p:nvPr>
            <p:ph type="sldNum" sz="quarter" idx="12"/>
          </p:nvPr>
        </p:nvSpPr>
        <p:spPr/>
        <p:txBody>
          <a:bodyPr/>
          <a:lstStyle/>
          <a:p>
            <a:fld id="{960804D1-D1DA-404B-A345-162A4B99A0F1}" type="slidenum">
              <a:rPr lang="fi-FI" smtClean="0"/>
              <a:t>13</a:t>
            </a:fld>
            <a:endParaRPr lang="fi-FI"/>
          </a:p>
        </p:txBody>
      </p:sp>
      <p:graphicFrame>
        <p:nvGraphicFramePr>
          <p:cNvPr id="9" name="Chart 1">
            <a:extLst>
              <a:ext uri="{FF2B5EF4-FFF2-40B4-BE49-F238E27FC236}">
                <a16:creationId xmlns:a16="http://schemas.microsoft.com/office/drawing/2014/main" id="{5A2306FE-481D-4A20-ADEB-8B44E04BF026}"/>
              </a:ext>
            </a:extLst>
          </p:cNvPr>
          <p:cNvGraphicFramePr>
            <a:graphicFrameLocks noGrp="1"/>
          </p:cNvGraphicFramePr>
          <p:nvPr>
            <p:ph idx="1"/>
            <p:extLst>
              <p:ext uri="{D42A27DB-BD31-4B8C-83A1-F6EECF244321}">
                <p14:modId xmlns:p14="http://schemas.microsoft.com/office/powerpoint/2010/main" val="3582008949"/>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5878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DE6CE0-8A9B-4714-8787-A87365EEA00B}"/>
              </a:ext>
            </a:extLst>
          </p:cNvPr>
          <p:cNvSpPr>
            <a:spLocks noGrp="1"/>
          </p:cNvSpPr>
          <p:nvPr>
            <p:ph type="title"/>
          </p:nvPr>
        </p:nvSpPr>
        <p:spPr/>
        <p:txBody>
          <a:bodyPr/>
          <a:lstStyle/>
          <a:p>
            <a:r>
              <a:rPr lang="fi-FI" dirty="0"/>
              <a:t>Muut: joku muu ongelma tai markkinahäiriö</a:t>
            </a:r>
          </a:p>
        </p:txBody>
      </p:sp>
      <p:sp>
        <p:nvSpPr>
          <p:cNvPr id="3" name="Sisällön paikkamerkki 2">
            <a:extLst>
              <a:ext uri="{FF2B5EF4-FFF2-40B4-BE49-F238E27FC236}">
                <a16:creationId xmlns:a16="http://schemas.microsoft.com/office/drawing/2014/main" id="{EDC3A5C7-8A26-4F11-B58C-12DDA05F318F}"/>
              </a:ext>
            </a:extLst>
          </p:cNvPr>
          <p:cNvSpPr>
            <a:spLocks noGrp="1"/>
          </p:cNvSpPr>
          <p:nvPr>
            <p:ph idx="1"/>
          </p:nvPr>
        </p:nvSpPr>
        <p:spPr/>
        <p:txBody>
          <a:bodyPr>
            <a:normAutofit/>
          </a:bodyPr>
          <a:lstStyle/>
          <a:p>
            <a:pPr marL="0" lvl="0" indent="0">
              <a:buNone/>
            </a:pPr>
            <a:r>
              <a:rPr lang="fi-FI" sz="2000" i="1" dirty="0">
                <a:latin typeface="Calibri" panose="020F0502020204030204" pitchFamily="34" charset="0"/>
                <a:cs typeface="Calibri" panose="020F0502020204030204" pitchFamily="34" charset="0"/>
              </a:rPr>
              <a:t>”Yrityksellämme ei ole kotimarkkinaa. Viemme tuotteemme. Vuosisopimusneuvottelut käydään perinteisesti loppuvuoden aikana. Mikäli emme pääse matkustamaan asiakkaidemme luo, joista suurin osa on Saksassa, menetämme kauppaa koko 2021 vuodelle. Kaupan ottavat pääkilpailijamme joiden tehtaat sijaitsevat Saksassa.”</a:t>
            </a:r>
          </a:p>
          <a:p>
            <a:pPr marL="0" lvl="0" indent="0">
              <a:buNone/>
            </a:pPr>
            <a:r>
              <a:rPr lang="fi-FI" sz="2000" i="1" dirty="0">
                <a:latin typeface="Calibri" panose="020F0502020204030204" pitchFamily="34" charset="0"/>
                <a:cs typeface="Calibri" panose="020F0502020204030204" pitchFamily="34" charset="0"/>
              </a:rPr>
              <a:t>”Pidentyneet maksukäyttäytymiset.”</a:t>
            </a:r>
          </a:p>
          <a:p>
            <a:pPr marL="0" lvl="0" indent="0">
              <a:buNone/>
            </a:pPr>
            <a:r>
              <a:rPr lang="fi-FI" sz="2000" i="1" dirty="0">
                <a:latin typeface="Calibri" panose="020F0502020204030204" pitchFamily="34" charset="0"/>
                <a:cs typeface="Calibri" panose="020F0502020204030204" pitchFamily="34" charset="0"/>
              </a:rPr>
              <a:t>”Uusien projektien saaminen ja käynnistyminen ja käynnissä olevien siirtyminen tulevaisuuteen.”</a:t>
            </a:r>
          </a:p>
          <a:p>
            <a:pPr marL="0" lvl="0" indent="0">
              <a:buNone/>
            </a:pPr>
            <a:r>
              <a:rPr lang="fi-FI" sz="2000" i="1" dirty="0">
                <a:latin typeface="Calibri" panose="020F0502020204030204" pitchFamily="34" charset="0"/>
                <a:cs typeface="Calibri" panose="020F0502020204030204" pitchFamily="34" charset="0"/>
              </a:rPr>
              <a:t>”Venäjän transitoliikenteen pysähtyminen.”</a:t>
            </a:r>
          </a:p>
          <a:p>
            <a:pPr marL="0" lvl="0" indent="0">
              <a:buNone/>
            </a:pPr>
            <a:r>
              <a:rPr lang="fi-FI" sz="2000" i="1" dirty="0">
                <a:latin typeface="Calibri" panose="020F0502020204030204" pitchFamily="34" charset="0"/>
                <a:cs typeface="Calibri" panose="020F0502020204030204" pitchFamily="34" charset="0"/>
              </a:rPr>
              <a:t>”Protektionismin lisääntyminen tullimaksujen ja verojen nostojen kautta.”</a:t>
            </a:r>
          </a:p>
          <a:p>
            <a:pPr marL="0" lvl="0" indent="0">
              <a:buNone/>
            </a:pPr>
            <a:r>
              <a:rPr lang="fi-FI" sz="2000" i="1" dirty="0">
                <a:latin typeface="Calibri" panose="020F0502020204030204" pitchFamily="34" charset="0"/>
                <a:cs typeface="Calibri" panose="020F0502020204030204" pitchFamily="34" charset="0"/>
              </a:rPr>
              <a:t>”Päätökset venyvät, varovaisuutta ja pelkoja. Siirretään, viivytetään, ei tehdäkään sitä mitä on sovittu.”</a:t>
            </a:r>
          </a:p>
          <a:p>
            <a:endParaRPr lang="fi-FI" dirty="0"/>
          </a:p>
        </p:txBody>
      </p:sp>
      <p:sp>
        <p:nvSpPr>
          <p:cNvPr id="4" name="Päivämäärän paikkamerkki 3">
            <a:extLst>
              <a:ext uri="{FF2B5EF4-FFF2-40B4-BE49-F238E27FC236}">
                <a16:creationId xmlns:a16="http://schemas.microsoft.com/office/drawing/2014/main" id="{0CEA89B0-7BA6-4033-A16A-165178D32CF7}"/>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809F326D-F4AE-4825-88EB-D0E6F9FB8BDE}"/>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CC6998D2-3E9A-479A-A730-66C5FEC62711}"/>
              </a:ext>
            </a:extLst>
          </p:cNvPr>
          <p:cNvSpPr>
            <a:spLocks noGrp="1"/>
          </p:cNvSpPr>
          <p:nvPr>
            <p:ph type="sldNum" sz="quarter" idx="12"/>
          </p:nvPr>
        </p:nvSpPr>
        <p:spPr/>
        <p:txBody>
          <a:bodyPr/>
          <a:lstStyle/>
          <a:p>
            <a:fld id="{960804D1-D1DA-404B-A345-162A4B99A0F1}" type="slidenum">
              <a:rPr lang="fi-FI" smtClean="0"/>
              <a:t>14</a:t>
            </a:fld>
            <a:endParaRPr lang="fi-FI"/>
          </a:p>
        </p:txBody>
      </p:sp>
    </p:spTree>
    <p:extLst>
      <p:ext uri="{BB962C8B-B14F-4D97-AF65-F5344CB8AC3E}">
        <p14:creationId xmlns:p14="http://schemas.microsoft.com/office/powerpoint/2010/main" val="193136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962193-7BAF-4332-8F31-9230563CE055}"/>
              </a:ext>
            </a:extLst>
          </p:cNvPr>
          <p:cNvSpPr>
            <a:spLocks noGrp="1"/>
          </p:cNvSpPr>
          <p:nvPr>
            <p:ph type="title"/>
          </p:nvPr>
        </p:nvSpPr>
        <p:spPr/>
        <p:txBody>
          <a:bodyPr>
            <a:noAutofit/>
          </a:bodyPr>
          <a:lstStyle/>
          <a:p>
            <a:br>
              <a:rPr lang="fi-FI" sz="4800" dirty="0"/>
            </a:br>
            <a:r>
              <a:rPr lang="fi-FI" sz="4800" dirty="0"/>
              <a:t>Yrityksen kilpailukyky ja kansalliset elpymistoimet														</a:t>
            </a:r>
          </a:p>
        </p:txBody>
      </p:sp>
      <p:sp>
        <p:nvSpPr>
          <p:cNvPr id="3" name="Tekstin paikkamerkki 2">
            <a:extLst>
              <a:ext uri="{FF2B5EF4-FFF2-40B4-BE49-F238E27FC236}">
                <a16:creationId xmlns:a16="http://schemas.microsoft.com/office/drawing/2014/main" id="{060A41E6-FD0D-46A9-AAAF-0BC4BD200B4F}"/>
              </a:ext>
            </a:extLst>
          </p:cNvPr>
          <p:cNvSpPr>
            <a:spLocks noGrp="1"/>
          </p:cNvSpPr>
          <p:nvPr>
            <p:ph type="body" idx="1"/>
          </p:nvPr>
        </p:nvSpPr>
        <p:spPr/>
        <p:txBody>
          <a:bodyPr/>
          <a:lstStyle/>
          <a:p>
            <a:r>
              <a:rPr lang="fi-FI" dirty="0"/>
              <a:t>Suomen hallitus, EU-elpymistoimet ja eri maiden kansalliset toimet</a:t>
            </a:r>
          </a:p>
        </p:txBody>
      </p:sp>
      <p:sp>
        <p:nvSpPr>
          <p:cNvPr id="4" name="Päivämäärän paikkamerkki 3">
            <a:extLst>
              <a:ext uri="{FF2B5EF4-FFF2-40B4-BE49-F238E27FC236}">
                <a16:creationId xmlns:a16="http://schemas.microsoft.com/office/drawing/2014/main" id="{DE1C874A-3B85-4B01-8272-B37405E68E49}"/>
              </a:ext>
            </a:extLst>
          </p:cNvPr>
          <p:cNvSpPr>
            <a:spLocks noGrp="1"/>
          </p:cNvSpPr>
          <p:nvPr>
            <p:ph type="dt" sz="half" idx="10"/>
          </p:nvPr>
        </p:nvSpPr>
        <p:spPr/>
        <p:txBody>
          <a:bodyPr/>
          <a:lstStyle/>
          <a:p>
            <a:fld id="{5AA2D71A-A60B-45F9-B564-8B0D00C72441}" type="datetime1">
              <a:rPr lang="fi-FI" smtClean="0"/>
              <a:t>21.8.2020</a:t>
            </a:fld>
            <a:endParaRPr lang="fi-FI" dirty="0"/>
          </a:p>
        </p:txBody>
      </p:sp>
      <p:sp>
        <p:nvSpPr>
          <p:cNvPr id="5" name="Alatunnisteen paikkamerkki 4">
            <a:extLst>
              <a:ext uri="{FF2B5EF4-FFF2-40B4-BE49-F238E27FC236}">
                <a16:creationId xmlns:a16="http://schemas.microsoft.com/office/drawing/2014/main" id="{C85186C4-FDBE-4E63-B228-724526B27DAD}"/>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7D66075D-F739-4CE4-8369-C255575F0398}"/>
              </a:ext>
            </a:extLst>
          </p:cNvPr>
          <p:cNvSpPr>
            <a:spLocks noGrp="1"/>
          </p:cNvSpPr>
          <p:nvPr>
            <p:ph type="sldNum" sz="quarter" idx="12"/>
          </p:nvPr>
        </p:nvSpPr>
        <p:spPr/>
        <p:txBody>
          <a:bodyPr/>
          <a:lstStyle/>
          <a:p>
            <a:fld id="{960804D1-D1DA-404B-A345-162A4B99A0F1}" type="slidenum">
              <a:rPr lang="fi-FI" smtClean="0"/>
              <a:t>15</a:t>
            </a:fld>
            <a:endParaRPr lang="fi-FI"/>
          </a:p>
        </p:txBody>
      </p:sp>
    </p:spTree>
    <p:extLst>
      <p:ext uri="{BB962C8B-B14F-4D97-AF65-F5344CB8AC3E}">
        <p14:creationId xmlns:p14="http://schemas.microsoft.com/office/powerpoint/2010/main" val="11241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0F382139-B88C-49EF-BBF2-998AE230734C}"/>
              </a:ext>
            </a:extLst>
          </p:cNvPr>
          <p:cNvSpPr>
            <a:spLocks noGrp="1"/>
          </p:cNvSpPr>
          <p:nvPr>
            <p:ph type="title"/>
          </p:nvPr>
        </p:nvSpPr>
        <p:spPr/>
        <p:txBody>
          <a:bodyPr>
            <a:noAutofit/>
          </a:bodyPr>
          <a:lstStyle/>
          <a:p>
            <a:r>
              <a:rPr lang="fi-FI" sz="2800" dirty="0"/>
              <a:t>Miten </a:t>
            </a:r>
            <a:r>
              <a:rPr lang="fi-FI" sz="2800" b="1" dirty="0"/>
              <a:t>Suomen hallituksen </a:t>
            </a:r>
            <a:r>
              <a:rPr lang="fi-FI" sz="2800" dirty="0"/>
              <a:t>tähänastisten yritystoimien ja muiden koronatoimien johdosta yrityksenne kilpailukyky ja markkina-asema vientimarkkinoilla on kehittynyt?</a:t>
            </a:r>
          </a:p>
        </p:txBody>
      </p:sp>
      <p:sp>
        <p:nvSpPr>
          <p:cNvPr id="4" name="Päivämäärän paikkamerkki 3">
            <a:extLst>
              <a:ext uri="{FF2B5EF4-FFF2-40B4-BE49-F238E27FC236}">
                <a16:creationId xmlns:a16="http://schemas.microsoft.com/office/drawing/2014/main" id="{F2DDC394-A058-4B87-BE46-60108DD15309}"/>
              </a:ext>
            </a:extLst>
          </p:cNvPr>
          <p:cNvSpPr>
            <a:spLocks noGrp="1"/>
          </p:cNvSpPr>
          <p:nvPr>
            <p:ph type="dt" sz="half" idx="10"/>
          </p:nvPr>
        </p:nvSpPr>
        <p:spPr/>
        <p:txBody>
          <a:bodyPr/>
          <a:lstStyle/>
          <a:p>
            <a:fld id="{5AA2D71A-A60B-45F9-B564-8B0D00C72441}" type="datetime1">
              <a:rPr lang="fi-FI" smtClean="0"/>
              <a:t>21.8.2020</a:t>
            </a:fld>
            <a:endParaRPr lang="fi-FI" dirty="0"/>
          </a:p>
        </p:txBody>
      </p:sp>
      <p:sp>
        <p:nvSpPr>
          <p:cNvPr id="5" name="Alatunnisteen paikkamerkki 4">
            <a:extLst>
              <a:ext uri="{FF2B5EF4-FFF2-40B4-BE49-F238E27FC236}">
                <a16:creationId xmlns:a16="http://schemas.microsoft.com/office/drawing/2014/main" id="{BC1611A4-F100-4FC7-8666-D628E74C588E}"/>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230E1929-6A0F-4EB4-8818-4449ACBAECF3}"/>
              </a:ext>
            </a:extLst>
          </p:cNvPr>
          <p:cNvSpPr>
            <a:spLocks noGrp="1"/>
          </p:cNvSpPr>
          <p:nvPr>
            <p:ph type="sldNum" sz="quarter" idx="12"/>
          </p:nvPr>
        </p:nvSpPr>
        <p:spPr/>
        <p:txBody>
          <a:bodyPr/>
          <a:lstStyle/>
          <a:p>
            <a:fld id="{960804D1-D1DA-404B-A345-162A4B99A0F1}" type="slidenum">
              <a:rPr lang="fi-FI" smtClean="0"/>
              <a:t>16</a:t>
            </a:fld>
            <a:endParaRPr lang="fi-FI"/>
          </a:p>
        </p:txBody>
      </p:sp>
      <p:graphicFrame>
        <p:nvGraphicFramePr>
          <p:cNvPr id="11" name="Chart 1">
            <a:extLst>
              <a:ext uri="{FF2B5EF4-FFF2-40B4-BE49-F238E27FC236}">
                <a16:creationId xmlns:a16="http://schemas.microsoft.com/office/drawing/2014/main" id="{719BE64E-E32B-433F-BB6D-15CAFBE1BD9B}"/>
              </a:ext>
            </a:extLst>
          </p:cNvPr>
          <p:cNvGraphicFramePr>
            <a:graphicFrameLocks noGrp="1"/>
          </p:cNvGraphicFramePr>
          <p:nvPr>
            <p:ph idx="1"/>
            <p:extLst>
              <p:ext uri="{D42A27DB-BD31-4B8C-83A1-F6EECF244321}">
                <p14:modId xmlns:p14="http://schemas.microsoft.com/office/powerpoint/2010/main" val="571273067"/>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4328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E43D88-D5B0-49C3-83EB-EC06ABD780DB}"/>
              </a:ext>
            </a:extLst>
          </p:cNvPr>
          <p:cNvSpPr>
            <a:spLocks noGrp="1"/>
          </p:cNvSpPr>
          <p:nvPr>
            <p:ph type="title"/>
          </p:nvPr>
        </p:nvSpPr>
        <p:spPr/>
        <p:txBody>
          <a:bodyPr/>
          <a:lstStyle/>
          <a:p>
            <a:r>
              <a:rPr lang="fi-FI" dirty="0"/>
              <a:t>Kommentoi tarvittaessa:</a:t>
            </a:r>
          </a:p>
        </p:txBody>
      </p:sp>
      <p:sp>
        <p:nvSpPr>
          <p:cNvPr id="3" name="Sisällön paikkamerkki 2">
            <a:extLst>
              <a:ext uri="{FF2B5EF4-FFF2-40B4-BE49-F238E27FC236}">
                <a16:creationId xmlns:a16="http://schemas.microsoft.com/office/drawing/2014/main" id="{C735D8E0-22BB-4590-9D86-EFF4601E7B01}"/>
              </a:ext>
            </a:extLst>
          </p:cNvPr>
          <p:cNvSpPr>
            <a:spLocks noGrp="1"/>
          </p:cNvSpPr>
          <p:nvPr>
            <p:ph idx="1"/>
          </p:nvPr>
        </p:nvSpPr>
        <p:spPr>
          <a:xfrm>
            <a:off x="1600200" y="1825625"/>
            <a:ext cx="9686925" cy="4667250"/>
          </a:xfrm>
        </p:spPr>
        <p:txBody>
          <a:bodyPr>
            <a:normAutofit fontScale="92500" lnSpcReduction="10000"/>
          </a:bodyPr>
          <a:lstStyle/>
          <a:p>
            <a:pPr marL="0" lvl="0" indent="0">
              <a:buNone/>
            </a:pPr>
            <a:r>
              <a:rPr lang="fi-FI" sz="1400" dirty="0"/>
              <a:t>”</a:t>
            </a:r>
            <a:r>
              <a:rPr lang="fi-FI" sz="1800" i="1" dirty="0">
                <a:latin typeface="Calibri" panose="020F0502020204030204" pitchFamily="34" charset="0"/>
                <a:cs typeface="Calibri" panose="020F0502020204030204" pitchFamily="34" charset="0"/>
              </a:rPr>
              <a:t>Matkustusrajoitukset ovat tehneet etenemisen monilla markkinoilla mahdottomaksi.”</a:t>
            </a:r>
          </a:p>
          <a:p>
            <a:pPr marL="0" lvl="0" indent="0">
              <a:buNone/>
            </a:pPr>
            <a:r>
              <a:rPr lang="fi-FI" sz="1800" i="1" dirty="0">
                <a:latin typeface="Calibri" panose="020F0502020204030204" pitchFamily="34" charset="0"/>
                <a:cs typeface="Calibri" panose="020F0502020204030204" pitchFamily="34" charset="0"/>
              </a:rPr>
              <a:t>”Matkustusrajoitukset estävät normaalin myyntityön eli asiakkaiden tapaamisen kasvotusten. Kaikki asiakkaamme eivät ole kovin tehokkaita etätyöskentelyssään, ja tämä vaikeuttaa projektien toteuttamista ja jopa lykkää uusien tarjouskilpailujen toteuttamista.”</a:t>
            </a:r>
          </a:p>
          <a:p>
            <a:pPr marL="0" lvl="0" indent="0">
              <a:buNone/>
            </a:pPr>
            <a:r>
              <a:rPr lang="fi-FI" sz="1800" i="1" dirty="0">
                <a:latin typeface="Calibri" panose="020F0502020204030204" pitchFamily="34" charset="0"/>
                <a:cs typeface="Calibri" panose="020F0502020204030204" pitchFamily="34" charset="0"/>
              </a:rPr>
              <a:t>”Yritystuet olivat kevään kriittisessä vaiheessa iso juttu. Mutta nyt kun jatkuu tilanne tällä, vaikea uskoa, että mitä nyt vielä voidaan tukea. Kyse on siitä, että asiakkaiden kysyntä on supistunut merkittävästi ja ehkä moniksi vuosiksi.”</a:t>
            </a:r>
          </a:p>
          <a:p>
            <a:pPr marL="0" indent="0">
              <a:buNone/>
            </a:pPr>
            <a:r>
              <a:rPr lang="fi-FI" sz="1800" i="1" dirty="0">
                <a:latin typeface="Calibri" panose="020F0502020204030204" pitchFamily="34" charset="0"/>
                <a:cs typeface="Calibri" panose="020F0502020204030204" pitchFamily="34" charset="0"/>
              </a:rPr>
              <a:t>”Kilpailukykyyn ja markkina-asemaan ei hallituksen toimilla ole ollut juurikaan vaikutusta. Toimet niin Suomessa, kuin muuallakin ovat olleet lähinnä rajoittavia ja siten yleisesti toimintamahdollisuuksia heikentäviä.” </a:t>
            </a:r>
          </a:p>
          <a:p>
            <a:pPr marL="0" indent="0">
              <a:buNone/>
            </a:pPr>
            <a:r>
              <a:rPr lang="fi-FI" sz="1800" i="1" dirty="0">
                <a:latin typeface="Calibri" panose="020F0502020204030204" pitchFamily="34" charset="0"/>
                <a:cs typeface="Calibri" panose="020F0502020204030204" pitchFamily="34" charset="0"/>
              </a:rPr>
              <a:t>”Polttoaineverotuksen muutos siirtyi käytännössä heti kuljetushintoihin ja nostaa kustannuksia, jotka on siirrettävä myyntihintoihin ja sitä kautta heikentää tilannettamme suhteessa kilpailijoihin.”</a:t>
            </a:r>
          </a:p>
          <a:p>
            <a:pPr marL="0" indent="0">
              <a:buNone/>
            </a:pPr>
            <a:r>
              <a:rPr lang="fi-FI" sz="1800" i="1" dirty="0">
                <a:latin typeface="Calibri" panose="020F0502020204030204" pitchFamily="34" charset="0"/>
                <a:cs typeface="Calibri" panose="020F0502020204030204" pitchFamily="34" charset="0"/>
              </a:rPr>
              <a:t>”</a:t>
            </a:r>
            <a:r>
              <a:rPr lang="fi-FI" sz="1800" i="1" dirty="0" err="1">
                <a:latin typeface="Calibri" panose="020F0502020204030204" pitchFamily="34" charset="0"/>
                <a:cs typeface="Calibri" panose="020F0502020204030204" pitchFamily="34" charset="0"/>
              </a:rPr>
              <a:t>Kiky</a:t>
            </a:r>
            <a:r>
              <a:rPr lang="fi-FI" sz="1800" i="1" dirty="0">
                <a:latin typeface="Calibri" panose="020F0502020204030204" pitchFamily="34" charset="0"/>
                <a:cs typeface="Calibri" panose="020F0502020204030204" pitchFamily="34" charset="0"/>
              </a:rPr>
              <a:t> oli merkittävä apu meille. Kaikki suomalaisen työn kustannuksiin vaikuttavat päätökset vaikuttavat meihin, 1/4 liikevaihdosta on henkilöstökuluja.”</a:t>
            </a:r>
          </a:p>
          <a:p>
            <a:pPr marL="0" indent="0">
              <a:buNone/>
            </a:pPr>
            <a:r>
              <a:rPr lang="fi-FI" sz="1800" i="1" dirty="0">
                <a:latin typeface="Calibri" panose="020F0502020204030204" pitchFamily="34" charset="0"/>
                <a:cs typeface="Calibri" panose="020F0502020204030204" pitchFamily="34" charset="0"/>
              </a:rPr>
              <a:t>”Työvoiman joustoon liittyvät toimenpiteet ovat edesauttaneet soputumista kysynnän heikkenemiseen. Sovitut joustomahdollisuudet ja toivottavasti vielä paikallista sopimista mahdollistavat toimenpiteet on saatava osaksi pysyvää keinovalikoimaa.” </a:t>
            </a:r>
          </a:p>
          <a:p>
            <a:pPr marL="0" indent="0">
              <a:buNone/>
            </a:pPr>
            <a:endParaRPr lang="fi-FI" sz="1400" i="1" dirty="0">
              <a:latin typeface="Calibri" panose="020F0502020204030204" pitchFamily="34" charset="0"/>
              <a:cs typeface="Calibri" panose="020F0502020204030204" pitchFamily="34" charset="0"/>
            </a:endParaRPr>
          </a:p>
          <a:p>
            <a:pPr marL="0" indent="0">
              <a:buNone/>
            </a:pPr>
            <a:endParaRPr lang="fi-FI" sz="1400" i="1" dirty="0">
              <a:latin typeface="Calibri" panose="020F0502020204030204" pitchFamily="34" charset="0"/>
              <a:cs typeface="Calibri" panose="020F0502020204030204" pitchFamily="34" charset="0"/>
            </a:endParaRPr>
          </a:p>
          <a:p>
            <a:pPr marL="0" indent="0">
              <a:buNone/>
            </a:pPr>
            <a:endParaRPr lang="fi-FI" sz="1400" i="1" dirty="0">
              <a:latin typeface="Calibri" panose="020F0502020204030204" pitchFamily="34" charset="0"/>
              <a:cs typeface="Calibri" panose="020F0502020204030204" pitchFamily="34" charset="0"/>
            </a:endParaRPr>
          </a:p>
          <a:p>
            <a:endParaRPr lang="fi-FI" sz="2400" dirty="0"/>
          </a:p>
        </p:txBody>
      </p:sp>
      <p:sp>
        <p:nvSpPr>
          <p:cNvPr id="4" name="Päivämäärän paikkamerkki 3">
            <a:extLst>
              <a:ext uri="{FF2B5EF4-FFF2-40B4-BE49-F238E27FC236}">
                <a16:creationId xmlns:a16="http://schemas.microsoft.com/office/drawing/2014/main" id="{D5436F80-BE51-4596-8C9F-FC90AC7999BB}"/>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FD2F66FE-6982-4F97-99D3-320D7A9CB796}"/>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34C2B636-D4BA-427A-A04A-B2A00C47DAC8}"/>
              </a:ext>
            </a:extLst>
          </p:cNvPr>
          <p:cNvSpPr>
            <a:spLocks noGrp="1"/>
          </p:cNvSpPr>
          <p:nvPr>
            <p:ph type="sldNum" sz="quarter" idx="12"/>
          </p:nvPr>
        </p:nvSpPr>
        <p:spPr/>
        <p:txBody>
          <a:bodyPr/>
          <a:lstStyle/>
          <a:p>
            <a:fld id="{960804D1-D1DA-404B-A345-162A4B99A0F1}" type="slidenum">
              <a:rPr lang="fi-FI" smtClean="0"/>
              <a:t>17</a:t>
            </a:fld>
            <a:endParaRPr lang="fi-FI"/>
          </a:p>
        </p:txBody>
      </p:sp>
    </p:spTree>
    <p:extLst>
      <p:ext uri="{BB962C8B-B14F-4D97-AF65-F5344CB8AC3E}">
        <p14:creationId xmlns:p14="http://schemas.microsoft.com/office/powerpoint/2010/main" val="938844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B0ED6C-650F-49B2-B81D-030B1D187E56}"/>
              </a:ext>
            </a:extLst>
          </p:cNvPr>
          <p:cNvSpPr>
            <a:spLocks noGrp="1"/>
          </p:cNvSpPr>
          <p:nvPr>
            <p:ph type="title"/>
          </p:nvPr>
        </p:nvSpPr>
        <p:spPr/>
        <p:txBody>
          <a:bodyPr>
            <a:noAutofit/>
          </a:bodyPr>
          <a:lstStyle/>
          <a:p>
            <a:r>
              <a:rPr lang="fi-FI" sz="2400" dirty="0"/>
              <a:t>Miten uskotte, että EU:n heinäkuussa sopima, massiivinen </a:t>
            </a:r>
            <a:r>
              <a:rPr lang="fi-FI" sz="2400" b="1" dirty="0"/>
              <a:t>EU-elpymispaketti </a:t>
            </a:r>
            <a:r>
              <a:rPr lang="fi-FI" sz="2400" dirty="0"/>
              <a:t>mukaan lukien EU:n panostukset ilmasto- ja digitalouteen vaikuttaa yrityksenne kilpailukykyyn ja markkina-asemaan vientimarkkinoilla? </a:t>
            </a:r>
          </a:p>
        </p:txBody>
      </p:sp>
      <p:sp>
        <p:nvSpPr>
          <p:cNvPr id="4" name="Päivämäärän paikkamerkki 3">
            <a:extLst>
              <a:ext uri="{FF2B5EF4-FFF2-40B4-BE49-F238E27FC236}">
                <a16:creationId xmlns:a16="http://schemas.microsoft.com/office/drawing/2014/main" id="{02D1B03A-4987-4C7F-A8B0-692E78FAE332}"/>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BB441FCC-1F94-440B-A24B-294C88E73926}"/>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17D57BE9-935A-46B1-B5F8-8DC025A79C83}"/>
              </a:ext>
            </a:extLst>
          </p:cNvPr>
          <p:cNvSpPr>
            <a:spLocks noGrp="1"/>
          </p:cNvSpPr>
          <p:nvPr>
            <p:ph type="sldNum" sz="quarter" idx="12"/>
          </p:nvPr>
        </p:nvSpPr>
        <p:spPr/>
        <p:txBody>
          <a:bodyPr/>
          <a:lstStyle/>
          <a:p>
            <a:fld id="{960804D1-D1DA-404B-A345-162A4B99A0F1}" type="slidenum">
              <a:rPr lang="fi-FI" smtClean="0"/>
              <a:t>18</a:t>
            </a:fld>
            <a:endParaRPr lang="fi-FI"/>
          </a:p>
        </p:txBody>
      </p:sp>
      <p:graphicFrame>
        <p:nvGraphicFramePr>
          <p:cNvPr id="9" name="Chart 1">
            <a:extLst>
              <a:ext uri="{FF2B5EF4-FFF2-40B4-BE49-F238E27FC236}">
                <a16:creationId xmlns:a16="http://schemas.microsoft.com/office/drawing/2014/main" id="{B84A0792-E640-48D8-A04C-A0777178EC36}"/>
              </a:ext>
            </a:extLst>
          </p:cNvPr>
          <p:cNvGraphicFramePr>
            <a:graphicFrameLocks noGrp="1"/>
          </p:cNvGraphicFramePr>
          <p:nvPr>
            <p:ph idx="1"/>
            <p:extLst>
              <p:ext uri="{D42A27DB-BD31-4B8C-83A1-F6EECF244321}">
                <p14:modId xmlns:p14="http://schemas.microsoft.com/office/powerpoint/2010/main" val="2134143784"/>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4164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E43D88-D5B0-49C3-83EB-EC06ABD780DB}"/>
              </a:ext>
            </a:extLst>
          </p:cNvPr>
          <p:cNvSpPr>
            <a:spLocks noGrp="1"/>
          </p:cNvSpPr>
          <p:nvPr>
            <p:ph type="title"/>
          </p:nvPr>
        </p:nvSpPr>
        <p:spPr/>
        <p:txBody>
          <a:bodyPr/>
          <a:lstStyle/>
          <a:p>
            <a:r>
              <a:rPr lang="fi-FI" dirty="0"/>
              <a:t>Kommentoi tarvittaessa:</a:t>
            </a:r>
          </a:p>
        </p:txBody>
      </p:sp>
      <p:sp>
        <p:nvSpPr>
          <p:cNvPr id="4" name="Päivämäärän paikkamerkki 3">
            <a:extLst>
              <a:ext uri="{FF2B5EF4-FFF2-40B4-BE49-F238E27FC236}">
                <a16:creationId xmlns:a16="http://schemas.microsoft.com/office/drawing/2014/main" id="{D5436F80-BE51-4596-8C9F-FC90AC7999BB}"/>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FD2F66FE-6982-4F97-99D3-320D7A9CB796}"/>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34C2B636-D4BA-427A-A04A-B2A00C47DAC8}"/>
              </a:ext>
            </a:extLst>
          </p:cNvPr>
          <p:cNvSpPr>
            <a:spLocks noGrp="1"/>
          </p:cNvSpPr>
          <p:nvPr>
            <p:ph type="sldNum" sz="quarter" idx="12"/>
          </p:nvPr>
        </p:nvSpPr>
        <p:spPr/>
        <p:txBody>
          <a:bodyPr/>
          <a:lstStyle/>
          <a:p>
            <a:fld id="{960804D1-D1DA-404B-A345-162A4B99A0F1}" type="slidenum">
              <a:rPr lang="fi-FI" smtClean="0"/>
              <a:t>19</a:t>
            </a:fld>
            <a:endParaRPr lang="fi-FI"/>
          </a:p>
        </p:txBody>
      </p:sp>
      <p:sp>
        <p:nvSpPr>
          <p:cNvPr id="8" name="Suorakulmio 7">
            <a:extLst>
              <a:ext uri="{FF2B5EF4-FFF2-40B4-BE49-F238E27FC236}">
                <a16:creationId xmlns:a16="http://schemas.microsoft.com/office/drawing/2014/main" id="{01ABFA00-C167-47FE-88D4-DD6ADF3AC8BD}"/>
              </a:ext>
            </a:extLst>
          </p:cNvPr>
          <p:cNvSpPr/>
          <p:nvPr/>
        </p:nvSpPr>
        <p:spPr>
          <a:xfrm>
            <a:off x="1781261" y="1957681"/>
            <a:ext cx="6934899" cy="3847207"/>
          </a:xfrm>
          <a:prstGeom prst="rect">
            <a:avLst/>
          </a:prstGeom>
        </p:spPr>
        <p:txBody>
          <a:bodyPr wrap="square">
            <a:spAutoFit/>
          </a:bodyPr>
          <a:lstStyle/>
          <a:p>
            <a:pPr lvl="0">
              <a:spcAft>
                <a:spcPts val="800"/>
              </a:spcAft>
              <a:buSzPts val="1000"/>
              <a:tabLst>
                <a:tab pos="457200" algn="l"/>
              </a:tabLst>
            </a:pPr>
            <a:r>
              <a:rPr lang="fi-FI" sz="1400" i="1" dirty="0">
                <a:solidFill>
                  <a:srgbClr val="303030"/>
                </a:solidFill>
                <a:latin typeface="Calibri" panose="020F0502020204030204" pitchFamily="34" charset="0"/>
                <a:ea typeface="Times New Roman" panose="02020603050405020304" pitchFamily="18" charset="0"/>
                <a:cs typeface="Calibri" panose="020F0502020204030204" pitchFamily="34" charset="0"/>
              </a:rPr>
              <a:t>”</a:t>
            </a:r>
            <a:r>
              <a:rPr lang="fi-FI" sz="1600" i="1"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Tällä hetkellä ei ole mitään odotusarvoa että elpymispaketti vaikuttaisi kilpailukykyyn mitenkään, mutta toivoa sopii että yritysten investointeja ja innovaatiotoimintaa tuettaisiin nykyistä paremmin ja helpommin.”</a:t>
            </a:r>
          </a:p>
          <a:p>
            <a:pPr lvl="0">
              <a:spcAft>
                <a:spcPts val="800"/>
              </a:spcAft>
              <a:buSzPts val="1000"/>
              <a:tabLst>
                <a:tab pos="457200" algn="l"/>
              </a:tabLst>
            </a:pPr>
            <a:r>
              <a:rPr lang="fi-FI" sz="1600" i="1"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”EU-tuet tulevat toivottavasti lisäämään taloudellista aktiviteettia Euroopassa, mutta pahoin pelkään, että kansalliset intressit menevät edellä, ja lisääntynyt kysyntä kanavoituu ensisijaisesti kotikentän pelureille. Pahimmillaan tämä sulkee markkinoita ja asiakkuuksia, joissa suomalaiset toimijat ovat aikaisemmin tehneet kauppaa.”</a:t>
            </a:r>
          </a:p>
          <a:p>
            <a:pPr lvl="0">
              <a:spcAft>
                <a:spcPts val="800"/>
              </a:spcAft>
              <a:buSzPts val="1000"/>
              <a:tabLst>
                <a:tab pos="457200" algn="l"/>
              </a:tabLst>
            </a:pPr>
            <a:r>
              <a:rPr lang="fi-FI" sz="1600"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”EU:n ja Suomen elvytyspaketeille on kysyntää ja aitoa tarvetta, mutta on varmistettava, että teollisuus ei päädy tukipaketin pääasialliseksi maksajaksi, sillä tämä heikentäisi sen kilpailukykyä globaaleilla markkinoilla. Tuet suunnattava aidosti koronan aiheuttamien vaikutusten hoitoon. Tukia ei suunnata kohteisiin, jotka vääristävät epäterveesti markkinoita.”</a:t>
            </a:r>
          </a:p>
          <a:p>
            <a:pPr lvl="0">
              <a:spcAft>
                <a:spcPts val="800"/>
              </a:spcAft>
              <a:buSzPts val="1000"/>
              <a:tabLst>
                <a:tab pos="457200" algn="l"/>
              </a:tabLst>
            </a:pPr>
            <a:endParaRPr lang="fi-FI" sz="1600"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8794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962193-7BAF-4332-8F31-9230563CE055}"/>
              </a:ext>
            </a:extLst>
          </p:cNvPr>
          <p:cNvSpPr>
            <a:spLocks noGrp="1"/>
          </p:cNvSpPr>
          <p:nvPr>
            <p:ph type="title"/>
          </p:nvPr>
        </p:nvSpPr>
        <p:spPr/>
        <p:txBody>
          <a:bodyPr>
            <a:normAutofit fontScale="90000"/>
          </a:bodyPr>
          <a:lstStyle/>
          <a:p>
            <a:r>
              <a:rPr lang="fi-FI" b="1" dirty="0"/>
              <a:t>VIENTIYRITYSTEN MARKKINATILANNE	</a:t>
            </a:r>
            <a:r>
              <a:rPr lang="fi-FI" dirty="0"/>
              <a:t>												</a:t>
            </a:r>
            <a:br>
              <a:rPr lang="fi-FI" dirty="0"/>
            </a:br>
            <a:endParaRPr lang="fi-FI" dirty="0"/>
          </a:p>
        </p:txBody>
      </p:sp>
      <p:sp>
        <p:nvSpPr>
          <p:cNvPr id="3" name="Tekstin paikkamerkki 2">
            <a:extLst>
              <a:ext uri="{FF2B5EF4-FFF2-40B4-BE49-F238E27FC236}">
                <a16:creationId xmlns:a16="http://schemas.microsoft.com/office/drawing/2014/main" id="{060A41E6-FD0D-46A9-AAAF-0BC4BD200B4F}"/>
              </a:ext>
            </a:extLst>
          </p:cNvPr>
          <p:cNvSpPr>
            <a:spLocks noGrp="1"/>
          </p:cNvSpPr>
          <p:nvPr>
            <p:ph type="body" idx="1"/>
          </p:nvPr>
        </p:nvSpPr>
        <p:spPr/>
        <p:txBody>
          <a:bodyPr>
            <a:normAutofit/>
          </a:bodyPr>
          <a:lstStyle/>
          <a:p>
            <a:r>
              <a:rPr lang="fi-FI" sz="2000" i="1" dirty="0"/>
              <a:t>Kyselyn toteuttamistapa: suora sähköinen kysely yritysjohdolle</a:t>
            </a:r>
          </a:p>
          <a:p>
            <a:r>
              <a:rPr lang="fi-FI" sz="2000" i="1" dirty="0"/>
              <a:t>Kyselyn ajankohta: 19.-21.8.2020</a:t>
            </a:r>
          </a:p>
          <a:p>
            <a:r>
              <a:rPr lang="fi-FI" sz="2000" i="1" dirty="0"/>
              <a:t>Kohderyhmä: Kauppakamarin Vientiyritysverkosto, jossa 200 Suomen keskeistä vientiyritystä ja työllistäjää eri toimialoilta, eri kokoisia, koko Suomessa </a:t>
            </a:r>
          </a:p>
        </p:txBody>
      </p:sp>
      <p:sp>
        <p:nvSpPr>
          <p:cNvPr id="4" name="Päivämäärän paikkamerkki 3">
            <a:extLst>
              <a:ext uri="{FF2B5EF4-FFF2-40B4-BE49-F238E27FC236}">
                <a16:creationId xmlns:a16="http://schemas.microsoft.com/office/drawing/2014/main" id="{DE1C874A-3B85-4B01-8272-B37405E68E49}"/>
              </a:ext>
            </a:extLst>
          </p:cNvPr>
          <p:cNvSpPr>
            <a:spLocks noGrp="1"/>
          </p:cNvSpPr>
          <p:nvPr>
            <p:ph type="dt" sz="half" idx="10"/>
          </p:nvPr>
        </p:nvSpPr>
        <p:spPr/>
        <p:txBody>
          <a:bodyPr/>
          <a:lstStyle/>
          <a:p>
            <a:fld id="{5AA2D71A-A60B-45F9-B564-8B0D00C72441}" type="datetime1">
              <a:rPr lang="fi-FI" smtClean="0"/>
              <a:t>21.8.2020</a:t>
            </a:fld>
            <a:endParaRPr lang="fi-FI" dirty="0"/>
          </a:p>
        </p:txBody>
      </p:sp>
      <p:sp>
        <p:nvSpPr>
          <p:cNvPr id="6" name="Dian numeron paikkamerkki 5">
            <a:extLst>
              <a:ext uri="{FF2B5EF4-FFF2-40B4-BE49-F238E27FC236}">
                <a16:creationId xmlns:a16="http://schemas.microsoft.com/office/drawing/2014/main" id="{7D66075D-F739-4CE4-8369-C255575F0398}"/>
              </a:ext>
            </a:extLst>
          </p:cNvPr>
          <p:cNvSpPr>
            <a:spLocks noGrp="1"/>
          </p:cNvSpPr>
          <p:nvPr>
            <p:ph type="sldNum" sz="quarter" idx="12"/>
          </p:nvPr>
        </p:nvSpPr>
        <p:spPr/>
        <p:txBody>
          <a:bodyPr/>
          <a:lstStyle/>
          <a:p>
            <a:fld id="{960804D1-D1DA-404B-A345-162A4B99A0F1}" type="slidenum">
              <a:rPr lang="fi-FI" smtClean="0"/>
              <a:t>2</a:t>
            </a:fld>
            <a:endParaRPr lang="fi-FI"/>
          </a:p>
        </p:txBody>
      </p:sp>
    </p:spTree>
    <p:extLst>
      <p:ext uri="{BB962C8B-B14F-4D97-AF65-F5344CB8AC3E}">
        <p14:creationId xmlns:p14="http://schemas.microsoft.com/office/powerpoint/2010/main" val="183142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BCCCEA-91B7-41F3-A45D-1D65D7329AB7}"/>
              </a:ext>
            </a:extLst>
          </p:cNvPr>
          <p:cNvSpPr>
            <a:spLocks noGrp="1"/>
          </p:cNvSpPr>
          <p:nvPr>
            <p:ph type="title"/>
          </p:nvPr>
        </p:nvSpPr>
        <p:spPr/>
        <p:txBody>
          <a:bodyPr>
            <a:noAutofit/>
          </a:bodyPr>
          <a:lstStyle/>
          <a:p>
            <a:r>
              <a:rPr lang="fi-FI" sz="3200" dirty="0"/>
              <a:t>Miten uskotte </a:t>
            </a:r>
            <a:r>
              <a:rPr lang="fi-FI" sz="3200" b="1" dirty="0"/>
              <a:t>eri maiden kansallisten koronatoimien ja elvytyspakettien </a:t>
            </a:r>
            <a:r>
              <a:rPr lang="fi-FI" sz="3200" dirty="0"/>
              <a:t>vaikuttavan jatkossa yrityksenne vientimahdollisuuksiin? </a:t>
            </a:r>
          </a:p>
        </p:txBody>
      </p:sp>
      <p:sp>
        <p:nvSpPr>
          <p:cNvPr id="4" name="Päivämäärän paikkamerkki 3">
            <a:extLst>
              <a:ext uri="{FF2B5EF4-FFF2-40B4-BE49-F238E27FC236}">
                <a16:creationId xmlns:a16="http://schemas.microsoft.com/office/drawing/2014/main" id="{0A452688-D57D-4BAE-96D5-B33E7D658CDD}"/>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64C93A9E-8F8B-4739-86AF-53FD4FB3DDAD}"/>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4617E223-B376-46EA-935D-0138A399D274}"/>
              </a:ext>
            </a:extLst>
          </p:cNvPr>
          <p:cNvSpPr>
            <a:spLocks noGrp="1"/>
          </p:cNvSpPr>
          <p:nvPr>
            <p:ph type="sldNum" sz="quarter" idx="12"/>
          </p:nvPr>
        </p:nvSpPr>
        <p:spPr/>
        <p:txBody>
          <a:bodyPr/>
          <a:lstStyle/>
          <a:p>
            <a:fld id="{960804D1-D1DA-404B-A345-162A4B99A0F1}" type="slidenum">
              <a:rPr lang="fi-FI" smtClean="0"/>
              <a:t>20</a:t>
            </a:fld>
            <a:endParaRPr lang="fi-FI"/>
          </a:p>
        </p:txBody>
      </p:sp>
      <p:graphicFrame>
        <p:nvGraphicFramePr>
          <p:cNvPr id="9" name="Chart 1">
            <a:extLst>
              <a:ext uri="{FF2B5EF4-FFF2-40B4-BE49-F238E27FC236}">
                <a16:creationId xmlns:a16="http://schemas.microsoft.com/office/drawing/2014/main" id="{EF7AB978-6CF9-4965-90CB-A4CE3F540F1A}"/>
              </a:ext>
            </a:extLst>
          </p:cNvPr>
          <p:cNvGraphicFramePr>
            <a:graphicFrameLocks noGrp="1"/>
          </p:cNvGraphicFramePr>
          <p:nvPr>
            <p:ph idx="1"/>
            <p:extLst>
              <p:ext uri="{D42A27DB-BD31-4B8C-83A1-F6EECF244321}">
                <p14:modId xmlns:p14="http://schemas.microsoft.com/office/powerpoint/2010/main" val="2938193843"/>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1108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E43D88-D5B0-49C3-83EB-EC06ABD780DB}"/>
              </a:ext>
            </a:extLst>
          </p:cNvPr>
          <p:cNvSpPr>
            <a:spLocks noGrp="1"/>
          </p:cNvSpPr>
          <p:nvPr>
            <p:ph type="title"/>
          </p:nvPr>
        </p:nvSpPr>
        <p:spPr/>
        <p:txBody>
          <a:bodyPr/>
          <a:lstStyle/>
          <a:p>
            <a:r>
              <a:rPr lang="fi-FI" dirty="0"/>
              <a:t>Kommentoi tarvittaessa:</a:t>
            </a:r>
          </a:p>
        </p:txBody>
      </p:sp>
      <p:sp>
        <p:nvSpPr>
          <p:cNvPr id="3" name="Sisällön paikkamerkki 2">
            <a:extLst>
              <a:ext uri="{FF2B5EF4-FFF2-40B4-BE49-F238E27FC236}">
                <a16:creationId xmlns:a16="http://schemas.microsoft.com/office/drawing/2014/main" id="{C735D8E0-22BB-4590-9D86-EFF4601E7B01}"/>
              </a:ext>
            </a:extLst>
          </p:cNvPr>
          <p:cNvSpPr>
            <a:spLocks noGrp="1"/>
          </p:cNvSpPr>
          <p:nvPr>
            <p:ph idx="1"/>
          </p:nvPr>
        </p:nvSpPr>
        <p:spPr/>
        <p:txBody>
          <a:bodyPr>
            <a:normAutofit/>
          </a:bodyPr>
          <a:lstStyle/>
          <a:p>
            <a:pPr marL="0" indent="0">
              <a:buNone/>
            </a:pPr>
            <a:r>
              <a:rPr lang="fi-FI" sz="1600" i="1" dirty="0">
                <a:latin typeface="Calibri" panose="020F0502020204030204" pitchFamily="34" charset="0"/>
                <a:cs typeface="Calibri" panose="020F0502020204030204" pitchFamily="34" charset="0"/>
              </a:rPr>
              <a:t>”Pitää vaan pysyä tosi hereillä ja etsiä mahdollisuuksia. Tähän tarvitaan todellakin nyt tukea ja verkostoja.”</a:t>
            </a:r>
          </a:p>
          <a:p>
            <a:pPr marL="0" indent="0">
              <a:buNone/>
            </a:pPr>
            <a:r>
              <a:rPr lang="fi-FI" sz="1600" i="1" dirty="0">
                <a:latin typeface="Calibri" panose="020F0502020204030204" pitchFamily="34" charset="0"/>
                <a:cs typeface="Calibri" panose="020F0502020204030204" pitchFamily="34" charset="0"/>
              </a:rPr>
              <a:t>”Monessa maassa ei ole tarjolla omasta takaa sitä teknologiaa, mitä löytyy Suomesta. Nyt vain nämä mahdollisuudet pitää löytää, tunnistaa ja hyödyntää.”</a:t>
            </a:r>
          </a:p>
          <a:p>
            <a:pPr marL="0" indent="0">
              <a:buNone/>
            </a:pPr>
            <a:r>
              <a:rPr lang="fi-FI" sz="1600" i="1" dirty="0">
                <a:latin typeface="Calibri" panose="020F0502020204030204" pitchFamily="34" charset="0"/>
                <a:cs typeface="Calibri" panose="020F0502020204030204" pitchFamily="34" charset="0"/>
              </a:rPr>
              <a:t>”Kilpailijamaissa on opittu pitämään yritysten puolia. Todennäköisesti elpymispaketin rahalla autetaan yrityksiä investoimaan ja pitämään pyörät pyörimässä. Suomalaiset yritykset häviävät tässä rahan jaossa. En ole kuullut yhdestäkään uudesta investointituesta, joka perustuisi elpymispakettiin.”</a:t>
            </a:r>
          </a:p>
          <a:p>
            <a:pPr marL="0" indent="0">
              <a:buNone/>
            </a:pPr>
            <a:r>
              <a:rPr lang="fi-FI" sz="1600" i="1" dirty="0">
                <a:latin typeface="Calibri" panose="020F0502020204030204" pitchFamily="34" charset="0"/>
                <a:cs typeface="Calibri" panose="020F0502020204030204" pitchFamily="34" charset="0"/>
              </a:rPr>
              <a:t>”Ne avaavat ehkä uusia mahdollisuuksia, mutta pääosin elvytystoimet tulevat selvästi auttamaan paikallisia yrityksiä.”</a:t>
            </a:r>
          </a:p>
          <a:p>
            <a:pPr marL="0" indent="0">
              <a:buNone/>
            </a:pPr>
            <a:endParaRPr lang="fi-FI" sz="1600" i="1" dirty="0">
              <a:latin typeface="Calibri" panose="020F0502020204030204" pitchFamily="34" charset="0"/>
              <a:cs typeface="Calibri" panose="020F0502020204030204" pitchFamily="34" charset="0"/>
            </a:endParaRPr>
          </a:p>
          <a:p>
            <a:pPr marL="0" indent="0">
              <a:buNone/>
            </a:pPr>
            <a:endParaRPr lang="fi-FI" sz="1400" i="1" dirty="0">
              <a:latin typeface="Calibri" panose="020F0502020204030204" pitchFamily="34" charset="0"/>
              <a:cs typeface="Calibri" panose="020F0502020204030204" pitchFamily="34" charset="0"/>
            </a:endParaRPr>
          </a:p>
          <a:p>
            <a:pPr marL="0" indent="0">
              <a:buNone/>
            </a:pPr>
            <a:endParaRPr lang="fi-FI" sz="1400" i="1" dirty="0">
              <a:latin typeface="Calibri" panose="020F0502020204030204" pitchFamily="34" charset="0"/>
              <a:cs typeface="Calibri" panose="020F0502020204030204" pitchFamily="34" charset="0"/>
            </a:endParaRPr>
          </a:p>
        </p:txBody>
      </p:sp>
      <p:sp>
        <p:nvSpPr>
          <p:cNvPr id="4" name="Päivämäärän paikkamerkki 3">
            <a:extLst>
              <a:ext uri="{FF2B5EF4-FFF2-40B4-BE49-F238E27FC236}">
                <a16:creationId xmlns:a16="http://schemas.microsoft.com/office/drawing/2014/main" id="{D5436F80-BE51-4596-8C9F-FC90AC7999BB}"/>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FD2F66FE-6982-4F97-99D3-320D7A9CB796}"/>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34C2B636-D4BA-427A-A04A-B2A00C47DAC8}"/>
              </a:ext>
            </a:extLst>
          </p:cNvPr>
          <p:cNvSpPr>
            <a:spLocks noGrp="1"/>
          </p:cNvSpPr>
          <p:nvPr>
            <p:ph type="sldNum" sz="quarter" idx="12"/>
          </p:nvPr>
        </p:nvSpPr>
        <p:spPr/>
        <p:txBody>
          <a:bodyPr/>
          <a:lstStyle/>
          <a:p>
            <a:fld id="{960804D1-D1DA-404B-A345-162A4B99A0F1}" type="slidenum">
              <a:rPr lang="fi-FI" smtClean="0"/>
              <a:t>21</a:t>
            </a:fld>
            <a:endParaRPr lang="fi-FI"/>
          </a:p>
        </p:txBody>
      </p:sp>
    </p:spTree>
    <p:extLst>
      <p:ext uri="{BB962C8B-B14F-4D97-AF65-F5344CB8AC3E}">
        <p14:creationId xmlns:p14="http://schemas.microsoft.com/office/powerpoint/2010/main" val="2541444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E43D88-D5B0-49C3-83EB-EC06ABD780DB}"/>
              </a:ext>
            </a:extLst>
          </p:cNvPr>
          <p:cNvSpPr>
            <a:spLocks noGrp="1"/>
          </p:cNvSpPr>
          <p:nvPr>
            <p:ph type="title"/>
          </p:nvPr>
        </p:nvSpPr>
        <p:spPr/>
        <p:txBody>
          <a:bodyPr>
            <a:noAutofit/>
          </a:bodyPr>
          <a:lstStyle/>
          <a:p>
            <a:r>
              <a:rPr lang="fi-FI" sz="2400" dirty="0"/>
              <a:t>Mitä käytännön toimia yrityksenne kaipaa pikaisesti Suomelta yritysten kasvun, kilpailukyvyn ja viennin turvaamiseksi jatkossa? Mainitse 1-3 käytännön asiaa.</a:t>
            </a:r>
          </a:p>
        </p:txBody>
      </p:sp>
      <p:sp>
        <p:nvSpPr>
          <p:cNvPr id="3" name="Sisällön paikkamerkki 2">
            <a:extLst>
              <a:ext uri="{FF2B5EF4-FFF2-40B4-BE49-F238E27FC236}">
                <a16:creationId xmlns:a16="http://schemas.microsoft.com/office/drawing/2014/main" id="{C735D8E0-22BB-4590-9D86-EFF4601E7B01}"/>
              </a:ext>
            </a:extLst>
          </p:cNvPr>
          <p:cNvSpPr>
            <a:spLocks noGrp="1"/>
          </p:cNvSpPr>
          <p:nvPr>
            <p:ph idx="1"/>
          </p:nvPr>
        </p:nvSpPr>
        <p:spPr/>
        <p:txBody>
          <a:bodyPr>
            <a:normAutofit/>
          </a:bodyPr>
          <a:lstStyle/>
          <a:p>
            <a:pPr marL="0" indent="0">
              <a:buNone/>
            </a:pPr>
            <a:r>
              <a:rPr lang="fi-FI" sz="1800" b="1" i="1" dirty="0">
                <a:latin typeface="Calibri" panose="020F0502020204030204" pitchFamily="34" charset="0"/>
                <a:cs typeface="Calibri" panose="020F0502020204030204" pitchFamily="34" charset="0"/>
              </a:rPr>
              <a:t>FIKSUT MATKAMISSÄÄNNÖT</a:t>
            </a:r>
            <a:r>
              <a:rPr lang="fi-FI" sz="1800" i="1" dirty="0">
                <a:latin typeface="Calibri" panose="020F0502020204030204" pitchFamily="34" charset="0"/>
                <a:cs typeface="Calibri" panose="020F0502020204030204" pitchFamily="34" charset="0"/>
              </a:rPr>
              <a:t>: ”Matkustusrajoituksiin portaita, </a:t>
            </a:r>
            <a:r>
              <a:rPr lang="fi-FI" sz="1800" i="1" dirty="0" err="1">
                <a:latin typeface="Calibri" panose="020F0502020204030204" pitchFamily="34" charset="0"/>
                <a:cs typeface="Calibri" panose="020F0502020204030204" pitchFamily="34" charset="0"/>
              </a:rPr>
              <a:t>ilmeentymisrajat</a:t>
            </a:r>
            <a:r>
              <a:rPr lang="fi-FI" sz="1800" i="1" dirty="0">
                <a:latin typeface="Calibri" panose="020F0502020204030204" pitchFamily="34" charset="0"/>
                <a:cs typeface="Calibri" panose="020F0502020204030204" pitchFamily="34" charset="0"/>
              </a:rPr>
              <a:t> yleiselle eurooppalaiselle tasolle, rajoitukset alueellisiksi maakohtaisten sijaan sekä monimuotoisempaa soveltamista riippuen matkustamisen tyypistä ja matkustajien ohjelmista ja niiden kontrolloitavuudesta.”</a:t>
            </a:r>
          </a:p>
          <a:p>
            <a:pPr marL="0" indent="0">
              <a:buNone/>
            </a:pPr>
            <a:r>
              <a:rPr lang="fi-FI" sz="1800" b="1" i="1" dirty="0">
                <a:latin typeface="Calibri" panose="020F0502020204030204" pitchFamily="34" charset="0"/>
                <a:cs typeface="Calibri" panose="020F0502020204030204" pitchFamily="34" charset="0"/>
              </a:rPr>
              <a:t>TEHOKAS TESTAUS</a:t>
            </a:r>
            <a:r>
              <a:rPr lang="fi-FI" sz="1800" i="1" dirty="0">
                <a:latin typeface="Calibri" panose="020F0502020204030204" pitchFamily="34" charset="0"/>
                <a:cs typeface="Calibri" panose="020F0502020204030204" pitchFamily="34" charset="0"/>
              </a:rPr>
              <a:t>: ”On pakko saada aikaan sellaiset matkustussäännöt, että pakolliset työmatkat ovat mahdollisia. Kun kotimaahan palataan, täytyy päästä heti koronatestiin: tuloksen pitää tulla nopeasti ja tulokseen asti ihminen on karanteenissa. Tuloksen ollessa negatiivinen, karanteeni loppuu.”</a:t>
            </a:r>
          </a:p>
          <a:p>
            <a:pPr marL="0" indent="0">
              <a:buNone/>
            </a:pPr>
            <a:r>
              <a:rPr lang="fi-FI" sz="1800" b="1" i="1" dirty="0">
                <a:latin typeface="Calibri" panose="020F0502020204030204" pitchFamily="34" charset="0"/>
                <a:cs typeface="Calibri" panose="020F0502020204030204" pitchFamily="34" charset="0"/>
              </a:rPr>
              <a:t>JOUSTOJA TYÖELÄMÄÄN: </a:t>
            </a:r>
            <a:r>
              <a:rPr lang="fi-FI" sz="1800" i="1" dirty="0">
                <a:latin typeface="Calibri" panose="020F0502020204030204" pitchFamily="34" charset="0"/>
                <a:cs typeface="Calibri" panose="020F0502020204030204" pitchFamily="34" charset="0"/>
              </a:rPr>
              <a:t>”Työvoiman joustoon liittyvät toimenpiteet ovat edesauttaneet soputumista kysynnän heikkenemiseen. Sovitut joustomahdollisuudet ja toivottavasti vielä paikallista sopimista mahdollistavat toimenpiteet on saatava osaksi pysyvää keinovalikoimaa.” </a:t>
            </a:r>
          </a:p>
          <a:p>
            <a:pPr marL="0" indent="0">
              <a:buNone/>
            </a:pPr>
            <a:r>
              <a:rPr lang="fi-FI" sz="1800" b="1" i="1" dirty="0">
                <a:latin typeface="Calibri" panose="020F0502020204030204" pitchFamily="34" charset="0"/>
                <a:cs typeface="Calibri" panose="020F0502020204030204" pitchFamily="34" charset="0"/>
              </a:rPr>
              <a:t>TASAVERTAISTA KILPAILUKYKYÄ</a:t>
            </a:r>
            <a:r>
              <a:rPr lang="fi-FI" sz="1800" i="1" dirty="0">
                <a:latin typeface="Calibri" panose="020F0502020204030204" pitchFamily="34" charset="0"/>
                <a:cs typeface="Calibri" panose="020F0502020204030204" pitchFamily="34" charset="0"/>
              </a:rPr>
              <a:t>: ”Yritysverotuksen helpottaminen kuten energiaverot kilpailijamaiden tasolla, poistojen jakaminen eri vuosille yrityksen oman harkinnan mukaisesti. Pitkäkantoisia ja selkeitä päätöksiä byrokratian helpottamisen, työnantajavelvoitteiden ja verotuksen osalta.”</a:t>
            </a:r>
          </a:p>
          <a:p>
            <a:pPr marL="0" indent="0">
              <a:buNone/>
            </a:pPr>
            <a:r>
              <a:rPr lang="fi-FI" sz="1800" b="1" i="1" dirty="0">
                <a:latin typeface="Calibri" panose="020F0502020204030204" pitchFamily="34" charset="0"/>
                <a:cs typeface="Calibri" panose="020F0502020204030204" pitchFamily="34" charset="0"/>
              </a:rPr>
              <a:t>VIRTUAALISUUTTA JA INNOVATIIVISUUTTA</a:t>
            </a:r>
            <a:r>
              <a:rPr lang="fi-FI" sz="1800" i="1" dirty="0">
                <a:latin typeface="Calibri" panose="020F0502020204030204" pitchFamily="34" charset="0"/>
                <a:cs typeface="Calibri" panose="020F0502020204030204" pitchFamily="34" charset="0"/>
              </a:rPr>
              <a:t>: ”Uusia tapoja teknologiatuotteiden, koneet ja laitteet, tuotetiedon levittämiseen vientimarkkinoilla ja kiinnostuksen herättämiseen suomalaisille tuotteille.”</a:t>
            </a:r>
          </a:p>
          <a:p>
            <a:pPr marL="0" indent="0">
              <a:buNone/>
            </a:pPr>
            <a:endParaRPr lang="fi-FI" sz="1800" i="1" dirty="0">
              <a:latin typeface="Calibri" panose="020F0502020204030204" pitchFamily="34" charset="0"/>
              <a:cs typeface="Calibri" panose="020F0502020204030204" pitchFamily="34" charset="0"/>
            </a:endParaRPr>
          </a:p>
          <a:p>
            <a:pPr marL="0" indent="0">
              <a:buNone/>
            </a:pPr>
            <a:endParaRPr lang="fi-FI" sz="1800" i="1" dirty="0">
              <a:latin typeface="Calibri" panose="020F0502020204030204" pitchFamily="34" charset="0"/>
              <a:cs typeface="Calibri" panose="020F0502020204030204" pitchFamily="34" charset="0"/>
            </a:endParaRPr>
          </a:p>
          <a:p>
            <a:endParaRPr lang="fi-FI" dirty="0"/>
          </a:p>
        </p:txBody>
      </p:sp>
      <p:sp>
        <p:nvSpPr>
          <p:cNvPr id="4" name="Päivämäärän paikkamerkki 3">
            <a:extLst>
              <a:ext uri="{FF2B5EF4-FFF2-40B4-BE49-F238E27FC236}">
                <a16:creationId xmlns:a16="http://schemas.microsoft.com/office/drawing/2014/main" id="{D5436F80-BE51-4596-8C9F-FC90AC7999BB}"/>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FD2F66FE-6982-4F97-99D3-320D7A9CB796}"/>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34C2B636-D4BA-427A-A04A-B2A00C47DAC8}"/>
              </a:ext>
            </a:extLst>
          </p:cNvPr>
          <p:cNvSpPr>
            <a:spLocks noGrp="1"/>
          </p:cNvSpPr>
          <p:nvPr>
            <p:ph type="sldNum" sz="quarter" idx="12"/>
          </p:nvPr>
        </p:nvSpPr>
        <p:spPr/>
        <p:txBody>
          <a:bodyPr/>
          <a:lstStyle/>
          <a:p>
            <a:fld id="{960804D1-D1DA-404B-A345-162A4B99A0F1}" type="slidenum">
              <a:rPr lang="fi-FI" smtClean="0"/>
              <a:t>22</a:t>
            </a:fld>
            <a:endParaRPr lang="fi-FI"/>
          </a:p>
        </p:txBody>
      </p:sp>
    </p:spTree>
    <p:extLst>
      <p:ext uri="{BB962C8B-B14F-4D97-AF65-F5344CB8AC3E}">
        <p14:creationId xmlns:p14="http://schemas.microsoft.com/office/powerpoint/2010/main" val="852941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E43D88-D5B0-49C3-83EB-EC06ABD780DB}"/>
              </a:ext>
            </a:extLst>
          </p:cNvPr>
          <p:cNvSpPr>
            <a:spLocks noGrp="1"/>
          </p:cNvSpPr>
          <p:nvPr>
            <p:ph type="title"/>
          </p:nvPr>
        </p:nvSpPr>
        <p:spPr/>
        <p:txBody>
          <a:bodyPr>
            <a:noAutofit/>
          </a:bodyPr>
          <a:lstStyle/>
          <a:p>
            <a:r>
              <a:rPr lang="fi-FI" sz="2400" dirty="0"/>
              <a:t>Mitä käytännön toimia yrityksenne kaipaa pikaisesti Suomelta yritysten kasvun, kilpailukyvyn ja viennin turvaamiseksi jatkossa? Mainitse 1-3 käytännön asiaa.</a:t>
            </a:r>
          </a:p>
        </p:txBody>
      </p:sp>
      <p:sp>
        <p:nvSpPr>
          <p:cNvPr id="3" name="Sisällön paikkamerkki 2">
            <a:extLst>
              <a:ext uri="{FF2B5EF4-FFF2-40B4-BE49-F238E27FC236}">
                <a16:creationId xmlns:a16="http://schemas.microsoft.com/office/drawing/2014/main" id="{C735D8E0-22BB-4590-9D86-EFF4601E7B01}"/>
              </a:ext>
            </a:extLst>
          </p:cNvPr>
          <p:cNvSpPr>
            <a:spLocks noGrp="1"/>
          </p:cNvSpPr>
          <p:nvPr>
            <p:ph idx="1"/>
          </p:nvPr>
        </p:nvSpPr>
        <p:spPr/>
        <p:txBody>
          <a:bodyPr>
            <a:normAutofit/>
          </a:bodyPr>
          <a:lstStyle/>
          <a:p>
            <a:pPr marL="0" indent="0">
              <a:buNone/>
            </a:pPr>
            <a:r>
              <a:rPr lang="fi-FI" sz="1800" b="1" i="1" dirty="0">
                <a:latin typeface="Calibri" panose="020F0502020204030204" pitchFamily="34" charset="0"/>
                <a:cs typeface="Calibri" panose="020F0502020204030204" pitchFamily="34" charset="0"/>
              </a:rPr>
              <a:t>TOIMIVAA RAHOITUSTA: </a:t>
            </a:r>
            <a:r>
              <a:rPr lang="fi-FI" sz="1800" i="1" dirty="0">
                <a:latin typeface="Calibri" panose="020F0502020204030204" pitchFamily="34" charset="0"/>
                <a:cs typeface="Calibri" panose="020F0502020204030204" pitchFamily="34" charset="0"/>
              </a:rPr>
              <a:t>”Yritysrahoituksen saatavuutta on parannettava. "Finnvera takaa, pankit jakaa" - ei käytännössä toimi. Pankeilla on erittäin lyhyt katsantokanta ja haluttomuus ottaa yritysriskiä. Finnveran takauksia on myös vaikeaa saada. Toimialamme investointien kotimaisuusaste on lähes 100%. Jalostusarvo syntyy kotimaisin panoksin, eikä sitä valu ulkomaille esim. tuontikomponenttien muodossa. Nyt jos koskaan on aika investoida kotimaista aktiviteettia ylläpitäviin, ja kansainvälistä kilpailukykyä kehittäviin hankkeisiin.”</a:t>
            </a:r>
          </a:p>
          <a:p>
            <a:pPr marL="0" indent="0">
              <a:buNone/>
            </a:pPr>
            <a:endParaRPr lang="fi-FI" sz="1800" i="1" dirty="0">
              <a:latin typeface="Calibri" panose="020F0502020204030204" pitchFamily="34" charset="0"/>
              <a:cs typeface="Calibri" panose="020F0502020204030204" pitchFamily="34" charset="0"/>
            </a:endParaRPr>
          </a:p>
          <a:p>
            <a:pPr marL="0" indent="0">
              <a:buNone/>
            </a:pPr>
            <a:r>
              <a:rPr lang="fi-FI" sz="1800" b="1" i="1" dirty="0">
                <a:latin typeface="Calibri" panose="020F0502020204030204" pitchFamily="34" charset="0"/>
                <a:cs typeface="Calibri" panose="020F0502020204030204" pitchFamily="34" charset="0"/>
              </a:rPr>
              <a:t>KANNUSTEITA YKSITYISIIN INVESTOINTEIHIN</a:t>
            </a:r>
            <a:r>
              <a:rPr lang="fi-FI" sz="1800" i="1" dirty="0">
                <a:latin typeface="Calibri" panose="020F0502020204030204" pitchFamily="34" charset="0"/>
                <a:cs typeface="Calibri" panose="020F0502020204030204" pitchFamily="34" charset="0"/>
              </a:rPr>
              <a:t>: ”Välittömät kustannustuet mikro- ja pienyrittäjille eivät tue vientiä harjoittavaa perusteollisuutta. Kehitykseen suunnatut rahat eivät tuota välitöntä apua, vaan parhaimmillaankin kehitystyön hedelmät kannetaan vasta useiden kuukausien kuluttua. Iso osa kehitysrahasta mennee todennäköisesti myös hankkeisiin, jotka eivät tuota toivottua tulosta. Perusteollisuuden näkökulmasta kilpailukykyä nyt ja jatkossa tuettava investointeihin liittyvän rahoituksen muodossa.” </a:t>
            </a:r>
          </a:p>
          <a:p>
            <a:pPr marL="0" indent="0">
              <a:buNone/>
            </a:pPr>
            <a:endParaRPr lang="fi-FI" sz="1800" i="1" dirty="0">
              <a:latin typeface="Calibri" panose="020F0502020204030204" pitchFamily="34" charset="0"/>
              <a:cs typeface="Calibri" panose="020F0502020204030204" pitchFamily="34" charset="0"/>
            </a:endParaRPr>
          </a:p>
          <a:p>
            <a:pPr marL="0" indent="0">
              <a:buNone/>
            </a:pPr>
            <a:endParaRPr lang="fi-FI" sz="1800" i="1" dirty="0">
              <a:latin typeface="Calibri" panose="020F0502020204030204" pitchFamily="34" charset="0"/>
              <a:cs typeface="Calibri" panose="020F0502020204030204" pitchFamily="34" charset="0"/>
            </a:endParaRPr>
          </a:p>
          <a:p>
            <a:endParaRPr lang="fi-FI" dirty="0"/>
          </a:p>
        </p:txBody>
      </p:sp>
      <p:sp>
        <p:nvSpPr>
          <p:cNvPr id="4" name="Päivämäärän paikkamerkki 3">
            <a:extLst>
              <a:ext uri="{FF2B5EF4-FFF2-40B4-BE49-F238E27FC236}">
                <a16:creationId xmlns:a16="http://schemas.microsoft.com/office/drawing/2014/main" id="{D5436F80-BE51-4596-8C9F-FC90AC7999BB}"/>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FD2F66FE-6982-4F97-99D3-320D7A9CB796}"/>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34C2B636-D4BA-427A-A04A-B2A00C47DAC8}"/>
              </a:ext>
            </a:extLst>
          </p:cNvPr>
          <p:cNvSpPr>
            <a:spLocks noGrp="1"/>
          </p:cNvSpPr>
          <p:nvPr>
            <p:ph type="sldNum" sz="quarter" idx="12"/>
          </p:nvPr>
        </p:nvSpPr>
        <p:spPr/>
        <p:txBody>
          <a:bodyPr/>
          <a:lstStyle/>
          <a:p>
            <a:fld id="{960804D1-D1DA-404B-A345-162A4B99A0F1}" type="slidenum">
              <a:rPr lang="fi-FI" smtClean="0"/>
              <a:t>23</a:t>
            </a:fld>
            <a:endParaRPr lang="fi-FI"/>
          </a:p>
        </p:txBody>
      </p:sp>
    </p:spTree>
    <p:extLst>
      <p:ext uri="{BB962C8B-B14F-4D97-AF65-F5344CB8AC3E}">
        <p14:creationId xmlns:p14="http://schemas.microsoft.com/office/powerpoint/2010/main" val="377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962193-7BAF-4332-8F31-9230563CE055}"/>
              </a:ext>
            </a:extLst>
          </p:cNvPr>
          <p:cNvSpPr>
            <a:spLocks noGrp="1"/>
          </p:cNvSpPr>
          <p:nvPr>
            <p:ph type="title"/>
          </p:nvPr>
        </p:nvSpPr>
        <p:spPr/>
        <p:txBody>
          <a:bodyPr>
            <a:normAutofit fontScale="90000"/>
          </a:bodyPr>
          <a:lstStyle/>
          <a:p>
            <a:r>
              <a:rPr lang="fi-FI" sz="4900" dirty="0"/>
              <a:t>TAUSTATIEDOT VASTAAJISTA</a:t>
            </a:r>
            <a:br>
              <a:rPr lang="fi-FI" sz="4900" dirty="0"/>
            </a:br>
            <a:r>
              <a:rPr lang="fi-FI" sz="4900" dirty="0"/>
              <a:t>Perustiedot yrityksen kansainvälisestä liiketoiminnasta	</a:t>
            </a:r>
            <a:r>
              <a:rPr lang="fi-FI" dirty="0"/>
              <a:t>													</a:t>
            </a:r>
            <a:br>
              <a:rPr lang="fi-FI" dirty="0"/>
            </a:br>
            <a:endParaRPr lang="fi-FI" dirty="0"/>
          </a:p>
        </p:txBody>
      </p:sp>
      <p:sp>
        <p:nvSpPr>
          <p:cNvPr id="3" name="Tekstin paikkamerkki 2">
            <a:extLst>
              <a:ext uri="{FF2B5EF4-FFF2-40B4-BE49-F238E27FC236}">
                <a16:creationId xmlns:a16="http://schemas.microsoft.com/office/drawing/2014/main" id="{060A41E6-FD0D-46A9-AAAF-0BC4BD200B4F}"/>
              </a:ext>
            </a:extLst>
          </p:cNvPr>
          <p:cNvSpPr>
            <a:spLocks noGrp="1"/>
          </p:cNvSpPr>
          <p:nvPr>
            <p:ph type="body" idx="1"/>
          </p:nvPr>
        </p:nvSpPr>
        <p:spPr/>
        <p:txBody>
          <a:bodyPr/>
          <a:lstStyle/>
          <a:p>
            <a:r>
              <a:rPr lang="fi-FI" dirty="0"/>
              <a:t>SUUNNATUN KYSELYN KOHDERYHMÄ:</a:t>
            </a:r>
          </a:p>
          <a:p>
            <a:r>
              <a:rPr lang="fi-FI" dirty="0"/>
              <a:t>KAUPPAKAMARIN VIENIYRITYSVERKOSTO </a:t>
            </a:r>
          </a:p>
          <a:p>
            <a:r>
              <a:rPr lang="fi-FI" sz="1800" dirty="0"/>
              <a:t>SUOMEN JOHTAVAT VIENTIYRITYKSET JA MERKITTÄVÄT TYÖLLISTÄJÄT ML ISOT JA PK-YRITYKSET</a:t>
            </a:r>
          </a:p>
        </p:txBody>
      </p:sp>
      <p:sp>
        <p:nvSpPr>
          <p:cNvPr id="4" name="Päivämäärän paikkamerkki 3">
            <a:extLst>
              <a:ext uri="{FF2B5EF4-FFF2-40B4-BE49-F238E27FC236}">
                <a16:creationId xmlns:a16="http://schemas.microsoft.com/office/drawing/2014/main" id="{DE1C874A-3B85-4B01-8272-B37405E68E49}"/>
              </a:ext>
            </a:extLst>
          </p:cNvPr>
          <p:cNvSpPr>
            <a:spLocks noGrp="1"/>
          </p:cNvSpPr>
          <p:nvPr>
            <p:ph type="dt" sz="half" idx="10"/>
          </p:nvPr>
        </p:nvSpPr>
        <p:spPr/>
        <p:txBody>
          <a:bodyPr/>
          <a:lstStyle/>
          <a:p>
            <a:fld id="{5AA2D71A-A60B-45F9-B564-8B0D00C72441}" type="datetime1">
              <a:rPr lang="fi-FI" smtClean="0"/>
              <a:t>21.8.2020</a:t>
            </a:fld>
            <a:endParaRPr lang="fi-FI" dirty="0"/>
          </a:p>
        </p:txBody>
      </p:sp>
      <p:sp>
        <p:nvSpPr>
          <p:cNvPr id="5" name="Alatunnisteen paikkamerkki 4">
            <a:extLst>
              <a:ext uri="{FF2B5EF4-FFF2-40B4-BE49-F238E27FC236}">
                <a16:creationId xmlns:a16="http://schemas.microsoft.com/office/drawing/2014/main" id="{C85186C4-FDBE-4E63-B228-724526B27DAD}"/>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7D66075D-F739-4CE4-8369-C255575F0398}"/>
              </a:ext>
            </a:extLst>
          </p:cNvPr>
          <p:cNvSpPr>
            <a:spLocks noGrp="1"/>
          </p:cNvSpPr>
          <p:nvPr>
            <p:ph type="sldNum" sz="quarter" idx="12"/>
          </p:nvPr>
        </p:nvSpPr>
        <p:spPr/>
        <p:txBody>
          <a:bodyPr/>
          <a:lstStyle/>
          <a:p>
            <a:fld id="{960804D1-D1DA-404B-A345-162A4B99A0F1}" type="slidenum">
              <a:rPr lang="fi-FI" smtClean="0"/>
              <a:t>24</a:t>
            </a:fld>
            <a:endParaRPr lang="fi-FI"/>
          </a:p>
        </p:txBody>
      </p:sp>
    </p:spTree>
    <p:extLst>
      <p:ext uri="{BB962C8B-B14F-4D97-AF65-F5344CB8AC3E}">
        <p14:creationId xmlns:p14="http://schemas.microsoft.com/office/powerpoint/2010/main" val="2179304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FE8090-8D44-4BED-85BC-6973ECA279C0}"/>
              </a:ext>
            </a:extLst>
          </p:cNvPr>
          <p:cNvSpPr>
            <a:spLocks noGrp="1"/>
          </p:cNvSpPr>
          <p:nvPr>
            <p:ph type="title"/>
          </p:nvPr>
        </p:nvSpPr>
        <p:spPr/>
        <p:txBody>
          <a:bodyPr/>
          <a:lstStyle/>
          <a:p>
            <a:r>
              <a:rPr lang="fi-FI" dirty="0"/>
              <a:t>Toimiala</a:t>
            </a:r>
          </a:p>
        </p:txBody>
      </p:sp>
      <p:sp>
        <p:nvSpPr>
          <p:cNvPr id="4" name="Päivämäärän paikkamerkki 3">
            <a:extLst>
              <a:ext uri="{FF2B5EF4-FFF2-40B4-BE49-F238E27FC236}">
                <a16:creationId xmlns:a16="http://schemas.microsoft.com/office/drawing/2014/main" id="{274F3D44-8F39-4398-9AAA-82DC9146C394}"/>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015B1155-29F4-4021-BD41-9B29CBADE222}"/>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E09BD6B3-1437-4701-B64B-A5045EA8917D}"/>
              </a:ext>
            </a:extLst>
          </p:cNvPr>
          <p:cNvSpPr>
            <a:spLocks noGrp="1"/>
          </p:cNvSpPr>
          <p:nvPr>
            <p:ph type="sldNum" sz="quarter" idx="12"/>
          </p:nvPr>
        </p:nvSpPr>
        <p:spPr/>
        <p:txBody>
          <a:bodyPr/>
          <a:lstStyle/>
          <a:p>
            <a:fld id="{960804D1-D1DA-404B-A345-162A4B99A0F1}" type="slidenum">
              <a:rPr lang="fi-FI" smtClean="0"/>
              <a:t>25</a:t>
            </a:fld>
            <a:endParaRPr lang="fi-FI"/>
          </a:p>
        </p:txBody>
      </p:sp>
      <p:graphicFrame>
        <p:nvGraphicFramePr>
          <p:cNvPr id="14" name="Chart 1">
            <a:extLst>
              <a:ext uri="{FF2B5EF4-FFF2-40B4-BE49-F238E27FC236}">
                <a16:creationId xmlns:a16="http://schemas.microsoft.com/office/drawing/2014/main" id="{A71B56F0-F285-4A99-9FF8-4BAC91FF3C12}"/>
              </a:ext>
            </a:extLst>
          </p:cNvPr>
          <p:cNvGraphicFramePr>
            <a:graphicFrameLocks noGrp="1"/>
          </p:cNvGraphicFramePr>
          <p:nvPr>
            <p:ph idx="1"/>
          </p:nvPr>
        </p:nvGraphicFramePr>
        <p:xfrm>
          <a:off x="1600200" y="1825625"/>
          <a:ext cx="9686925" cy="4756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8909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E84714-3A46-4D45-8CBF-7916C9916A6A}"/>
              </a:ext>
            </a:extLst>
          </p:cNvPr>
          <p:cNvSpPr>
            <a:spLocks noGrp="1"/>
          </p:cNvSpPr>
          <p:nvPr>
            <p:ph type="title"/>
          </p:nvPr>
        </p:nvSpPr>
        <p:spPr/>
        <p:txBody>
          <a:bodyPr/>
          <a:lstStyle/>
          <a:p>
            <a:r>
              <a:rPr lang="fi-FI" dirty="0"/>
              <a:t>Henkilöstömäärä</a:t>
            </a:r>
          </a:p>
        </p:txBody>
      </p:sp>
      <p:sp>
        <p:nvSpPr>
          <p:cNvPr id="4" name="Päivämäärän paikkamerkki 3">
            <a:extLst>
              <a:ext uri="{FF2B5EF4-FFF2-40B4-BE49-F238E27FC236}">
                <a16:creationId xmlns:a16="http://schemas.microsoft.com/office/drawing/2014/main" id="{DA0D87E3-C2FB-4A76-B2E7-A115EC8B6254}"/>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06C72484-532C-42D8-9BEC-20593128EC77}"/>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4A27E6FB-CA52-40D6-B793-7A6C5B94F826}"/>
              </a:ext>
            </a:extLst>
          </p:cNvPr>
          <p:cNvSpPr>
            <a:spLocks noGrp="1"/>
          </p:cNvSpPr>
          <p:nvPr>
            <p:ph type="sldNum" sz="quarter" idx="12"/>
          </p:nvPr>
        </p:nvSpPr>
        <p:spPr/>
        <p:txBody>
          <a:bodyPr/>
          <a:lstStyle/>
          <a:p>
            <a:fld id="{960804D1-D1DA-404B-A345-162A4B99A0F1}" type="slidenum">
              <a:rPr lang="fi-FI" smtClean="0"/>
              <a:t>26</a:t>
            </a:fld>
            <a:endParaRPr lang="fi-FI"/>
          </a:p>
        </p:txBody>
      </p:sp>
      <p:graphicFrame>
        <p:nvGraphicFramePr>
          <p:cNvPr id="9" name="Chart 1">
            <a:extLst>
              <a:ext uri="{FF2B5EF4-FFF2-40B4-BE49-F238E27FC236}">
                <a16:creationId xmlns:a16="http://schemas.microsoft.com/office/drawing/2014/main" id="{676ADE12-7DFE-4160-B1E3-AB5D0664F95D}"/>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4246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08E3B8-8885-4C0E-82C1-5644A68DF893}"/>
              </a:ext>
            </a:extLst>
          </p:cNvPr>
          <p:cNvSpPr>
            <a:spLocks noGrp="1"/>
          </p:cNvSpPr>
          <p:nvPr>
            <p:ph type="title"/>
          </p:nvPr>
        </p:nvSpPr>
        <p:spPr/>
        <p:txBody>
          <a:bodyPr/>
          <a:lstStyle/>
          <a:p>
            <a:r>
              <a:rPr lang="fi-FI" dirty="0"/>
              <a:t>Päämarkkina-alueet (valitse tärkeimmät kohdemarkkinat)</a:t>
            </a:r>
          </a:p>
        </p:txBody>
      </p:sp>
      <p:sp>
        <p:nvSpPr>
          <p:cNvPr id="4" name="Päivämäärän paikkamerkki 3">
            <a:extLst>
              <a:ext uri="{FF2B5EF4-FFF2-40B4-BE49-F238E27FC236}">
                <a16:creationId xmlns:a16="http://schemas.microsoft.com/office/drawing/2014/main" id="{51E6D192-F12E-4598-8F31-CACDEA6C7023}"/>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6354640A-0BD2-48F8-A2DE-E947BA82E5E5}"/>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643C41D1-A2C3-4306-9EA5-53E2A501CAD1}"/>
              </a:ext>
            </a:extLst>
          </p:cNvPr>
          <p:cNvSpPr>
            <a:spLocks noGrp="1"/>
          </p:cNvSpPr>
          <p:nvPr>
            <p:ph type="sldNum" sz="quarter" idx="12"/>
          </p:nvPr>
        </p:nvSpPr>
        <p:spPr/>
        <p:txBody>
          <a:bodyPr/>
          <a:lstStyle/>
          <a:p>
            <a:fld id="{960804D1-D1DA-404B-A345-162A4B99A0F1}" type="slidenum">
              <a:rPr lang="fi-FI" smtClean="0"/>
              <a:t>27</a:t>
            </a:fld>
            <a:endParaRPr lang="fi-FI"/>
          </a:p>
        </p:txBody>
      </p:sp>
      <p:graphicFrame>
        <p:nvGraphicFramePr>
          <p:cNvPr id="9" name="Chart 1">
            <a:extLst>
              <a:ext uri="{FF2B5EF4-FFF2-40B4-BE49-F238E27FC236}">
                <a16:creationId xmlns:a16="http://schemas.microsoft.com/office/drawing/2014/main" id="{B96B3137-F1C9-4703-881D-AF7D6EFC62A6}"/>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4107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ED6C58D-1FB2-452E-9ACE-66B9AA271500}"/>
              </a:ext>
            </a:extLst>
          </p:cNvPr>
          <p:cNvSpPr>
            <a:spLocks noGrp="1"/>
          </p:cNvSpPr>
          <p:nvPr>
            <p:ph type="dt" sz="half" idx="10"/>
          </p:nvPr>
        </p:nvSpPr>
        <p:spPr/>
        <p:txBody>
          <a:bodyPr/>
          <a:lstStyle/>
          <a:p>
            <a:fld id="{4DA281D5-E7B8-4B62-98D0-36D7F2AC25DB}" type="datetime1">
              <a:rPr lang="fi-FI" smtClean="0"/>
              <a:t>21.8.2020</a:t>
            </a:fld>
            <a:endParaRPr lang="fi-FI"/>
          </a:p>
        </p:txBody>
      </p:sp>
      <p:sp>
        <p:nvSpPr>
          <p:cNvPr id="4" name="Dian numeron paikkamerkki 3">
            <a:extLst>
              <a:ext uri="{FF2B5EF4-FFF2-40B4-BE49-F238E27FC236}">
                <a16:creationId xmlns:a16="http://schemas.microsoft.com/office/drawing/2014/main" id="{5B02215B-3DBA-4F21-A21D-D35EF7266235}"/>
              </a:ext>
            </a:extLst>
          </p:cNvPr>
          <p:cNvSpPr>
            <a:spLocks noGrp="1"/>
          </p:cNvSpPr>
          <p:nvPr>
            <p:ph type="sldNum" sz="quarter" idx="12"/>
          </p:nvPr>
        </p:nvSpPr>
        <p:spPr/>
        <p:txBody>
          <a:bodyPr/>
          <a:lstStyle/>
          <a:p>
            <a:fld id="{960804D1-D1DA-404B-A345-162A4B99A0F1}" type="slidenum">
              <a:rPr lang="fi-FI" smtClean="0"/>
              <a:t>28</a:t>
            </a:fld>
            <a:endParaRPr lang="fi-FI"/>
          </a:p>
        </p:txBody>
      </p:sp>
      <p:sp>
        <p:nvSpPr>
          <p:cNvPr id="5" name="Otsikko 4">
            <a:extLst>
              <a:ext uri="{FF2B5EF4-FFF2-40B4-BE49-F238E27FC236}">
                <a16:creationId xmlns:a16="http://schemas.microsoft.com/office/drawing/2014/main" id="{03B063FE-4959-49D2-B4FA-E3F14818AC86}"/>
              </a:ext>
            </a:extLst>
          </p:cNvPr>
          <p:cNvSpPr>
            <a:spLocks noGrp="1"/>
          </p:cNvSpPr>
          <p:nvPr>
            <p:ph type="title"/>
          </p:nvPr>
        </p:nvSpPr>
        <p:spPr>
          <a:xfrm>
            <a:off x="7108359" y="2702041"/>
            <a:ext cx="4543425" cy="1203738"/>
          </a:xfrm>
        </p:spPr>
        <p:txBody>
          <a:bodyPr>
            <a:normAutofit fontScale="90000"/>
          </a:bodyPr>
          <a:lstStyle/>
          <a:p>
            <a:r>
              <a:rPr lang="fi-FI" dirty="0"/>
              <a:t>Lisätiedot:</a:t>
            </a:r>
            <a:br>
              <a:rPr lang="fi-FI" dirty="0"/>
            </a:br>
            <a:r>
              <a:rPr lang="fi-FI" dirty="0"/>
              <a:t>Johtaja Timo Vuori</a:t>
            </a:r>
            <a:br>
              <a:rPr lang="fi-FI" dirty="0"/>
            </a:br>
            <a:r>
              <a:rPr lang="fi-FI" dirty="0">
                <a:hlinkClick r:id="rId2"/>
              </a:rPr>
              <a:t>timo.vuori@chamber.fi</a:t>
            </a:r>
            <a:br>
              <a:rPr lang="fi-FI" dirty="0"/>
            </a:br>
            <a:r>
              <a:rPr lang="fi-FI" dirty="0"/>
              <a:t>050 553 5319</a:t>
            </a:r>
          </a:p>
        </p:txBody>
      </p:sp>
    </p:spTree>
    <p:extLst>
      <p:ext uri="{BB962C8B-B14F-4D97-AF65-F5344CB8AC3E}">
        <p14:creationId xmlns:p14="http://schemas.microsoft.com/office/powerpoint/2010/main" val="140416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84BD56-F4F0-4526-A0B8-E0B61F4C3451}"/>
              </a:ext>
            </a:extLst>
          </p:cNvPr>
          <p:cNvSpPr>
            <a:spLocks noGrp="1"/>
          </p:cNvSpPr>
          <p:nvPr>
            <p:ph type="title"/>
          </p:nvPr>
        </p:nvSpPr>
        <p:spPr/>
        <p:txBody>
          <a:bodyPr>
            <a:normAutofit fontScale="90000"/>
          </a:bodyPr>
          <a:lstStyle/>
          <a:p>
            <a:r>
              <a:rPr lang="fi-FI" dirty="0"/>
              <a:t>Vientimme on alkuvuoden (H1) 2020 aikana verrattuna viime vuoteen 2019</a:t>
            </a:r>
          </a:p>
        </p:txBody>
      </p:sp>
      <p:sp>
        <p:nvSpPr>
          <p:cNvPr id="4" name="Päivämäärän paikkamerkki 3">
            <a:extLst>
              <a:ext uri="{FF2B5EF4-FFF2-40B4-BE49-F238E27FC236}">
                <a16:creationId xmlns:a16="http://schemas.microsoft.com/office/drawing/2014/main" id="{EAEE0904-C1D6-4BEF-A168-17CC24A3C04C}"/>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68E79FAB-0C27-4DD1-A8CA-E103EA973AE2}"/>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8942A431-F787-4F85-86D9-EC0A6A22C3D4}"/>
              </a:ext>
            </a:extLst>
          </p:cNvPr>
          <p:cNvSpPr>
            <a:spLocks noGrp="1"/>
          </p:cNvSpPr>
          <p:nvPr>
            <p:ph type="sldNum" sz="quarter" idx="12"/>
          </p:nvPr>
        </p:nvSpPr>
        <p:spPr/>
        <p:txBody>
          <a:bodyPr/>
          <a:lstStyle/>
          <a:p>
            <a:fld id="{960804D1-D1DA-404B-A345-162A4B99A0F1}" type="slidenum">
              <a:rPr lang="fi-FI" smtClean="0"/>
              <a:t>3</a:t>
            </a:fld>
            <a:endParaRPr lang="fi-FI"/>
          </a:p>
        </p:txBody>
      </p:sp>
      <p:graphicFrame>
        <p:nvGraphicFramePr>
          <p:cNvPr id="9" name="Chart 1">
            <a:extLst>
              <a:ext uri="{FF2B5EF4-FFF2-40B4-BE49-F238E27FC236}">
                <a16:creationId xmlns:a16="http://schemas.microsoft.com/office/drawing/2014/main" id="{F17F9576-740D-4890-975A-B80CA92309BD}"/>
              </a:ext>
            </a:extLst>
          </p:cNvPr>
          <p:cNvGraphicFramePr>
            <a:graphicFrameLocks noGrp="1"/>
          </p:cNvGraphicFramePr>
          <p:nvPr>
            <p:ph idx="1"/>
            <p:extLst>
              <p:ext uri="{D42A27DB-BD31-4B8C-83A1-F6EECF244321}">
                <p14:modId xmlns:p14="http://schemas.microsoft.com/office/powerpoint/2010/main" val="2551228397"/>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420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EF7233-C6B1-417D-8CC3-175E361AB927}"/>
              </a:ext>
            </a:extLst>
          </p:cNvPr>
          <p:cNvSpPr>
            <a:spLocks noGrp="1"/>
          </p:cNvSpPr>
          <p:nvPr>
            <p:ph type="title"/>
          </p:nvPr>
        </p:nvSpPr>
        <p:spPr/>
        <p:txBody>
          <a:bodyPr>
            <a:noAutofit/>
          </a:bodyPr>
          <a:lstStyle/>
          <a:p>
            <a:r>
              <a:rPr lang="fi-FI" sz="3600" dirty="0"/>
              <a:t>Vientimme tulee loppuvuoden (H2) aikana 2020 verrattuna alkuvuoteen (H1) 2020</a:t>
            </a:r>
          </a:p>
        </p:txBody>
      </p:sp>
      <p:sp>
        <p:nvSpPr>
          <p:cNvPr id="4" name="Päivämäärän paikkamerkki 3">
            <a:extLst>
              <a:ext uri="{FF2B5EF4-FFF2-40B4-BE49-F238E27FC236}">
                <a16:creationId xmlns:a16="http://schemas.microsoft.com/office/drawing/2014/main" id="{7209D5C2-669F-4A48-A3C3-CA0331A31CCC}"/>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73BE3844-667B-4475-8AE2-DE5AC38761EE}"/>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925B0134-7B95-4D33-8F90-C893AA464612}"/>
              </a:ext>
            </a:extLst>
          </p:cNvPr>
          <p:cNvSpPr>
            <a:spLocks noGrp="1"/>
          </p:cNvSpPr>
          <p:nvPr>
            <p:ph type="sldNum" sz="quarter" idx="12"/>
          </p:nvPr>
        </p:nvSpPr>
        <p:spPr/>
        <p:txBody>
          <a:bodyPr/>
          <a:lstStyle/>
          <a:p>
            <a:fld id="{960804D1-D1DA-404B-A345-162A4B99A0F1}" type="slidenum">
              <a:rPr lang="fi-FI" smtClean="0"/>
              <a:t>4</a:t>
            </a:fld>
            <a:endParaRPr lang="fi-FI"/>
          </a:p>
        </p:txBody>
      </p:sp>
      <p:graphicFrame>
        <p:nvGraphicFramePr>
          <p:cNvPr id="9" name="Chart 1">
            <a:extLst>
              <a:ext uri="{FF2B5EF4-FFF2-40B4-BE49-F238E27FC236}">
                <a16:creationId xmlns:a16="http://schemas.microsoft.com/office/drawing/2014/main" id="{AC9529B9-4254-45E6-86E8-7444C54C9D49}"/>
              </a:ext>
            </a:extLst>
          </p:cNvPr>
          <p:cNvGraphicFramePr>
            <a:graphicFrameLocks noGrp="1"/>
          </p:cNvGraphicFramePr>
          <p:nvPr>
            <p:ph idx="1"/>
            <p:extLst>
              <p:ext uri="{D42A27DB-BD31-4B8C-83A1-F6EECF244321}">
                <p14:modId xmlns:p14="http://schemas.microsoft.com/office/powerpoint/2010/main" val="499568231"/>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387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7D08D2-819A-4A5A-A29D-A9E87B09988F}"/>
              </a:ext>
            </a:extLst>
          </p:cNvPr>
          <p:cNvSpPr>
            <a:spLocks noGrp="1"/>
          </p:cNvSpPr>
          <p:nvPr>
            <p:ph type="title"/>
          </p:nvPr>
        </p:nvSpPr>
        <p:spPr/>
        <p:txBody>
          <a:bodyPr/>
          <a:lstStyle/>
          <a:p>
            <a:r>
              <a:rPr lang="fi-FI" dirty="0"/>
              <a:t>Vientimme tulee arviomme mukaan ensi vuonna 2021 </a:t>
            </a:r>
          </a:p>
        </p:txBody>
      </p:sp>
      <p:sp>
        <p:nvSpPr>
          <p:cNvPr id="4" name="Päivämäärän paikkamerkki 3">
            <a:extLst>
              <a:ext uri="{FF2B5EF4-FFF2-40B4-BE49-F238E27FC236}">
                <a16:creationId xmlns:a16="http://schemas.microsoft.com/office/drawing/2014/main" id="{3938FA9F-1D16-46DB-BFE5-6CF63E00B2A3}"/>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9B42AEE1-B6B5-4472-ADF5-6D1FCED3FF04}"/>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B7FF4ACF-CEB9-4127-8529-D2A0B4D89927}"/>
              </a:ext>
            </a:extLst>
          </p:cNvPr>
          <p:cNvSpPr>
            <a:spLocks noGrp="1"/>
          </p:cNvSpPr>
          <p:nvPr>
            <p:ph type="sldNum" sz="quarter" idx="12"/>
          </p:nvPr>
        </p:nvSpPr>
        <p:spPr/>
        <p:txBody>
          <a:bodyPr/>
          <a:lstStyle/>
          <a:p>
            <a:fld id="{960804D1-D1DA-404B-A345-162A4B99A0F1}" type="slidenum">
              <a:rPr lang="fi-FI" smtClean="0"/>
              <a:t>5</a:t>
            </a:fld>
            <a:endParaRPr lang="fi-FI"/>
          </a:p>
        </p:txBody>
      </p:sp>
      <p:graphicFrame>
        <p:nvGraphicFramePr>
          <p:cNvPr id="9" name="Chart 1">
            <a:extLst>
              <a:ext uri="{FF2B5EF4-FFF2-40B4-BE49-F238E27FC236}">
                <a16:creationId xmlns:a16="http://schemas.microsoft.com/office/drawing/2014/main" id="{B14AF880-9E29-4D7C-96F4-728D80308722}"/>
              </a:ext>
            </a:extLst>
          </p:cNvPr>
          <p:cNvGraphicFramePr>
            <a:graphicFrameLocks noGrp="1"/>
          </p:cNvGraphicFramePr>
          <p:nvPr>
            <p:ph idx="1"/>
            <p:extLst>
              <p:ext uri="{D42A27DB-BD31-4B8C-83A1-F6EECF244321}">
                <p14:modId xmlns:p14="http://schemas.microsoft.com/office/powerpoint/2010/main" val="3869667251"/>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299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962193-7BAF-4332-8F31-9230563CE055}"/>
              </a:ext>
            </a:extLst>
          </p:cNvPr>
          <p:cNvSpPr>
            <a:spLocks noGrp="1"/>
          </p:cNvSpPr>
          <p:nvPr>
            <p:ph type="title"/>
          </p:nvPr>
        </p:nvSpPr>
        <p:spPr/>
        <p:txBody>
          <a:bodyPr>
            <a:noAutofit/>
          </a:bodyPr>
          <a:lstStyle/>
          <a:p>
            <a:r>
              <a:rPr lang="fi-FI" sz="4800" dirty="0"/>
              <a:t>MARKKINAHÄIRIÖT JA </a:t>
            </a:r>
            <a:br>
              <a:rPr lang="fi-FI" sz="4800" dirty="0"/>
            </a:br>
            <a:r>
              <a:rPr lang="fi-FI" sz="4800" dirty="0"/>
              <a:t>KAUPAN ESTEET</a:t>
            </a:r>
          </a:p>
        </p:txBody>
      </p:sp>
      <p:sp>
        <p:nvSpPr>
          <p:cNvPr id="3" name="Tekstin paikkamerkki 2">
            <a:extLst>
              <a:ext uri="{FF2B5EF4-FFF2-40B4-BE49-F238E27FC236}">
                <a16:creationId xmlns:a16="http://schemas.microsoft.com/office/drawing/2014/main" id="{060A41E6-FD0D-46A9-AAAF-0BC4BD200B4F}"/>
              </a:ext>
            </a:extLst>
          </p:cNvPr>
          <p:cNvSpPr>
            <a:spLocks noGrp="1"/>
          </p:cNvSpPr>
          <p:nvPr>
            <p:ph type="body" idx="1"/>
          </p:nvPr>
        </p:nvSpPr>
        <p:spPr/>
        <p:txBody>
          <a:bodyPr>
            <a:normAutofit/>
          </a:bodyPr>
          <a:lstStyle/>
          <a:p>
            <a:r>
              <a:rPr lang="fi-FI" sz="2000" i="1" dirty="0"/>
              <a:t>Yrityksen kohtaamat markkinahäiriöt, koronarajoitukset ja kaupan esteet</a:t>
            </a:r>
          </a:p>
        </p:txBody>
      </p:sp>
      <p:sp>
        <p:nvSpPr>
          <p:cNvPr id="4" name="Päivämäärän paikkamerkki 3">
            <a:extLst>
              <a:ext uri="{FF2B5EF4-FFF2-40B4-BE49-F238E27FC236}">
                <a16:creationId xmlns:a16="http://schemas.microsoft.com/office/drawing/2014/main" id="{DE1C874A-3B85-4B01-8272-B37405E68E49}"/>
              </a:ext>
            </a:extLst>
          </p:cNvPr>
          <p:cNvSpPr>
            <a:spLocks noGrp="1"/>
          </p:cNvSpPr>
          <p:nvPr>
            <p:ph type="dt" sz="half" idx="10"/>
          </p:nvPr>
        </p:nvSpPr>
        <p:spPr/>
        <p:txBody>
          <a:bodyPr/>
          <a:lstStyle/>
          <a:p>
            <a:fld id="{5AA2D71A-A60B-45F9-B564-8B0D00C72441}" type="datetime1">
              <a:rPr lang="fi-FI" smtClean="0"/>
              <a:t>21.8.2020</a:t>
            </a:fld>
            <a:endParaRPr lang="fi-FI" dirty="0"/>
          </a:p>
        </p:txBody>
      </p:sp>
      <p:sp>
        <p:nvSpPr>
          <p:cNvPr id="5" name="Alatunnisteen paikkamerkki 4">
            <a:extLst>
              <a:ext uri="{FF2B5EF4-FFF2-40B4-BE49-F238E27FC236}">
                <a16:creationId xmlns:a16="http://schemas.microsoft.com/office/drawing/2014/main" id="{C85186C4-FDBE-4E63-B228-724526B27DAD}"/>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7D66075D-F739-4CE4-8369-C255575F0398}"/>
              </a:ext>
            </a:extLst>
          </p:cNvPr>
          <p:cNvSpPr>
            <a:spLocks noGrp="1"/>
          </p:cNvSpPr>
          <p:nvPr>
            <p:ph type="sldNum" sz="quarter" idx="12"/>
          </p:nvPr>
        </p:nvSpPr>
        <p:spPr/>
        <p:txBody>
          <a:bodyPr/>
          <a:lstStyle/>
          <a:p>
            <a:fld id="{960804D1-D1DA-404B-A345-162A4B99A0F1}" type="slidenum">
              <a:rPr lang="fi-FI" smtClean="0"/>
              <a:t>6</a:t>
            </a:fld>
            <a:endParaRPr lang="fi-FI"/>
          </a:p>
        </p:txBody>
      </p:sp>
    </p:spTree>
    <p:extLst>
      <p:ext uri="{BB962C8B-B14F-4D97-AF65-F5344CB8AC3E}">
        <p14:creationId xmlns:p14="http://schemas.microsoft.com/office/powerpoint/2010/main" val="81774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D20C26-4AA8-4E6D-A421-BED4B8E9D524}"/>
              </a:ext>
            </a:extLst>
          </p:cNvPr>
          <p:cNvSpPr>
            <a:spLocks noGrp="1"/>
          </p:cNvSpPr>
          <p:nvPr>
            <p:ph type="title"/>
          </p:nvPr>
        </p:nvSpPr>
        <p:spPr/>
        <p:txBody>
          <a:bodyPr>
            <a:noAutofit/>
          </a:bodyPr>
          <a:lstStyle/>
          <a:p>
            <a:r>
              <a:rPr lang="fi-FI" sz="3200" dirty="0"/>
              <a:t>Tällä hetkellä yrityksemme vientiä haittaavat merkittävästi seuraavat markkinahäiriöt, kaupan esteet tai rajoitukset</a:t>
            </a:r>
          </a:p>
        </p:txBody>
      </p:sp>
      <p:sp>
        <p:nvSpPr>
          <p:cNvPr id="4" name="Päivämäärän paikkamerkki 3">
            <a:extLst>
              <a:ext uri="{FF2B5EF4-FFF2-40B4-BE49-F238E27FC236}">
                <a16:creationId xmlns:a16="http://schemas.microsoft.com/office/drawing/2014/main" id="{D0D03B5C-A332-419B-97A2-3DE2273499A0}"/>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1F7EC0E2-E365-46B7-9415-A905C0105BB3}"/>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5B3FC022-8874-46E1-A414-043877783904}"/>
              </a:ext>
            </a:extLst>
          </p:cNvPr>
          <p:cNvSpPr>
            <a:spLocks noGrp="1"/>
          </p:cNvSpPr>
          <p:nvPr>
            <p:ph type="sldNum" sz="quarter" idx="12"/>
          </p:nvPr>
        </p:nvSpPr>
        <p:spPr/>
        <p:txBody>
          <a:bodyPr/>
          <a:lstStyle/>
          <a:p>
            <a:fld id="{960804D1-D1DA-404B-A345-162A4B99A0F1}" type="slidenum">
              <a:rPr lang="fi-FI" smtClean="0"/>
              <a:t>7</a:t>
            </a:fld>
            <a:endParaRPr lang="fi-FI"/>
          </a:p>
        </p:txBody>
      </p:sp>
      <p:graphicFrame>
        <p:nvGraphicFramePr>
          <p:cNvPr id="9" name="Chart 1">
            <a:extLst>
              <a:ext uri="{FF2B5EF4-FFF2-40B4-BE49-F238E27FC236}">
                <a16:creationId xmlns:a16="http://schemas.microsoft.com/office/drawing/2014/main" id="{7CCCD37F-A53D-4987-A5E2-15BB3B1CCEE1}"/>
              </a:ext>
            </a:extLst>
          </p:cNvPr>
          <p:cNvGraphicFramePr>
            <a:graphicFrameLocks noGrp="1"/>
          </p:cNvGraphicFramePr>
          <p:nvPr>
            <p:ph idx="1"/>
            <p:extLst>
              <p:ext uri="{D42A27DB-BD31-4B8C-83A1-F6EECF244321}">
                <p14:modId xmlns:p14="http://schemas.microsoft.com/office/powerpoint/2010/main" val="3159760181"/>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264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86B094-8F1D-4B0F-8590-D15843277131}"/>
              </a:ext>
            </a:extLst>
          </p:cNvPr>
          <p:cNvSpPr>
            <a:spLocks noGrp="1"/>
          </p:cNvSpPr>
          <p:nvPr>
            <p:ph type="title"/>
          </p:nvPr>
        </p:nvSpPr>
        <p:spPr/>
        <p:txBody>
          <a:bodyPr>
            <a:normAutofit fontScale="90000"/>
          </a:bodyPr>
          <a:lstStyle/>
          <a:p>
            <a:r>
              <a:rPr lang="fi-FI" b="1" dirty="0"/>
              <a:t>Viranomaistoimet</a:t>
            </a:r>
            <a:r>
              <a:rPr lang="fi-FI" dirty="0"/>
              <a:t>: </a:t>
            </a:r>
            <a:br>
              <a:rPr lang="fi-FI" dirty="0"/>
            </a:br>
            <a:r>
              <a:rPr lang="fi-FI" sz="3600" i="1" dirty="0"/>
              <a:t>kansalliset viennin ja tuonnin kiellot tai rajoitukset </a:t>
            </a:r>
            <a:endParaRPr lang="fi-FI" i="1" dirty="0"/>
          </a:p>
        </p:txBody>
      </p:sp>
      <p:sp>
        <p:nvSpPr>
          <p:cNvPr id="4" name="Päivämäärän paikkamerkki 3">
            <a:extLst>
              <a:ext uri="{FF2B5EF4-FFF2-40B4-BE49-F238E27FC236}">
                <a16:creationId xmlns:a16="http://schemas.microsoft.com/office/drawing/2014/main" id="{F9FC33C4-86B7-4655-B1E2-69A38E148540}"/>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80D26CAE-6BCE-439C-8A0B-5243D7AB2B12}"/>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E0216A72-5868-44AB-8E78-2D3646CD360D}"/>
              </a:ext>
            </a:extLst>
          </p:cNvPr>
          <p:cNvSpPr>
            <a:spLocks noGrp="1"/>
          </p:cNvSpPr>
          <p:nvPr>
            <p:ph type="sldNum" sz="quarter" idx="12"/>
          </p:nvPr>
        </p:nvSpPr>
        <p:spPr/>
        <p:txBody>
          <a:bodyPr/>
          <a:lstStyle/>
          <a:p>
            <a:fld id="{960804D1-D1DA-404B-A345-162A4B99A0F1}" type="slidenum">
              <a:rPr lang="fi-FI" smtClean="0"/>
              <a:t>8</a:t>
            </a:fld>
            <a:endParaRPr lang="fi-FI"/>
          </a:p>
        </p:txBody>
      </p:sp>
      <p:graphicFrame>
        <p:nvGraphicFramePr>
          <p:cNvPr id="9" name="Chart 1">
            <a:extLst>
              <a:ext uri="{FF2B5EF4-FFF2-40B4-BE49-F238E27FC236}">
                <a16:creationId xmlns:a16="http://schemas.microsoft.com/office/drawing/2014/main" id="{7B0A6BFF-30E3-4A71-BED1-C78BFD8C302F}"/>
              </a:ext>
            </a:extLst>
          </p:cNvPr>
          <p:cNvGraphicFramePr>
            <a:graphicFrameLocks noGrp="1"/>
          </p:cNvGraphicFramePr>
          <p:nvPr>
            <p:ph idx="1"/>
            <p:extLst>
              <p:ext uri="{D42A27DB-BD31-4B8C-83A1-F6EECF244321}">
                <p14:modId xmlns:p14="http://schemas.microsoft.com/office/powerpoint/2010/main" val="2053581662"/>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985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6EFC9B-7ABB-41EA-BFD7-64F7EE1E12B9}"/>
              </a:ext>
            </a:extLst>
          </p:cNvPr>
          <p:cNvSpPr>
            <a:spLocks noGrp="1"/>
          </p:cNvSpPr>
          <p:nvPr>
            <p:ph type="title"/>
          </p:nvPr>
        </p:nvSpPr>
        <p:spPr/>
        <p:txBody>
          <a:bodyPr>
            <a:normAutofit/>
          </a:bodyPr>
          <a:lstStyle/>
          <a:p>
            <a:r>
              <a:rPr lang="fi-FI" sz="4000" b="1" dirty="0"/>
              <a:t>Rahoitus</a:t>
            </a:r>
            <a:r>
              <a:rPr lang="fi-FI" sz="4000" dirty="0"/>
              <a:t>: </a:t>
            </a:r>
            <a:br>
              <a:rPr lang="fi-FI" dirty="0"/>
            </a:br>
            <a:r>
              <a:rPr lang="fi-FI" sz="3200" i="1" dirty="0"/>
              <a:t>vientikaupan rahoituksen saatavuus </a:t>
            </a:r>
          </a:p>
        </p:txBody>
      </p:sp>
      <p:sp>
        <p:nvSpPr>
          <p:cNvPr id="4" name="Päivämäärän paikkamerkki 3">
            <a:extLst>
              <a:ext uri="{FF2B5EF4-FFF2-40B4-BE49-F238E27FC236}">
                <a16:creationId xmlns:a16="http://schemas.microsoft.com/office/drawing/2014/main" id="{AC600A0E-1529-48ED-A006-50A801D97517}"/>
              </a:ext>
            </a:extLst>
          </p:cNvPr>
          <p:cNvSpPr>
            <a:spLocks noGrp="1"/>
          </p:cNvSpPr>
          <p:nvPr>
            <p:ph type="dt" sz="half" idx="10"/>
          </p:nvPr>
        </p:nvSpPr>
        <p:spPr/>
        <p:txBody>
          <a:bodyPr/>
          <a:lstStyle/>
          <a:p>
            <a:fld id="{6C701AC0-AC2C-48AF-9F0A-4E0BAF02CD74}" type="datetime1">
              <a:rPr lang="fi-FI" smtClean="0"/>
              <a:t>21.8.2020</a:t>
            </a:fld>
            <a:endParaRPr lang="fi-FI"/>
          </a:p>
        </p:txBody>
      </p:sp>
      <p:sp>
        <p:nvSpPr>
          <p:cNvPr id="5" name="Alatunnisteen paikkamerkki 4">
            <a:extLst>
              <a:ext uri="{FF2B5EF4-FFF2-40B4-BE49-F238E27FC236}">
                <a16:creationId xmlns:a16="http://schemas.microsoft.com/office/drawing/2014/main" id="{0080333D-B00F-4398-97FD-D83315F1AAED}"/>
              </a:ext>
            </a:extLst>
          </p:cNvPr>
          <p:cNvSpPr>
            <a:spLocks noGrp="1"/>
          </p:cNvSpPr>
          <p:nvPr>
            <p:ph type="ftr" sz="quarter" idx="11"/>
          </p:nvPr>
        </p:nvSpPr>
        <p:spPr/>
        <p:txBody>
          <a:bodyPr/>
          <a:lstStyle/>
          <a:p>
            <a:r>
              <a:rPr lang="fi-FI" b="1" dirty="0">
                <a:solidFill>
                  <a:schemeClr val="tx1"/>
                </a:solidFill>
              </a:rPr>
              <a:t>Kauppakamarin Vientiyritysbarometri 24.8.2020</a:t>
            </a:r>
          </a:p>
          <a:p>
            <a:endParaRPr lang="fi-FI" dirty="0"/>
          </a:p>
        </p:txBody>
      </p:sp>
      <p:sp>
        <p:nvSpPr>
          <p:cNvPr id="6" name="Dian numeron paikkamerkki 5">
            <a:extLst>
              <a:ext uri="{FF2B5EF4-FFF2-40B4-BE49-F238E27FC236}">
                <a16:creationId xmlns:a16="http://schemas.microsoft.com/office/drawing/2014/main" id="{15823EDD-69C3-494C-AA62-4F6D8A4B2541}"/>
              </a:ext>
            </a:extLst>
          </p:cNvPr>
          <p:cNvSpPr>
            <a:spLocks noGrp="1"/>
          </p:cNvSpPr>
          <p:nvPr>
            <p:ph type="sldNum" sz="quarter" idx="12"/>
          </p:nvPr>
        </p:nvSpPr>
        <p:spPr/>
        <p:txBody>
          <a:bodyPr/>
          <a:lstStyle/>
          <a:p>
            <a:fld id="{960804D1-D1DA-404B-A345-162A4B99A0F1}" type="slidenum">
              <a:rPr lang="fi-FI" smtClean="0"/>
              <a:t>9</a:t>
            </a:fld>
            <a:endParaRPr lang="fi-FI"/>
          </a:p>
        </p:txBody>
      </p:sp>
      <p:graphicFrame>
        <p:nvGraphicFramePr>
          <p:cNvPr id="9" name="Chart 1">
            <a:extLst>
              <a:ext uri="{FF2B5EF4-FFF2-40B4-BE49-F238E27FC236}">
                <a16:creationId xmlns:a16="http://schemas.microsoft.com/office/drawing/2014/main" id="{09B253FB-960C-4B2E-B9A8-E75016DAAEED}"/>
              </a:ext>
            </a:extLst>
          </p:cNvPr>
          <p:cNvGraphicFramePr>
            <a:graphicFrameLocks noGrp="1"/>
          </p:cNvGraphicFramePr>
          <p:nvPr>
            <p:ph idx="1"/>
            <p:extLst>
              <p:ext uri="{D42A27DB-BD31-4B8C-83A1-F6EECF244321}">
                <p14:modId xmlns:p14="http://schemas.microsoft.com/office/powerpoint/2010/main" val="1093686395"/>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7735523"/>
      </p:ext>
    </p:extLst>
  </p:cSld>
  <p:clrMapOvr>
    <a:masterClrMapping/>
  </p:clrMapOvr>
</p:sld>
</file>

<file path=ppt/theme/theme1.xml><?xml version="1.0" encoding="utf-8"?>
<a:theme xmlns:a="http://schemas.openxmlformats.org/drawingml/2006/main" name="Keskuskauppakamarin pohja">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skuskauppakamarin PowerPoint pohja_2020" id="{144269B0-4301-40D7-A77D-38BF5959290D}" vid="{E8C04C7D-82C6-4DF8-ACCC-2740FC172D18}"/>
    </a:ext>
  </a:extLst>
</a:theme>
</file>

<file path=ppt/theme/theme2.xml><?xml version="1.0" encoding="utf-8"?>
<a:theme xmlns:a="http://schemas.openxmlformats.org/drawingml/2006/main" name="Beig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skuskauppakamarin PowerPoint pohja_2020" id="{144269B0-4301-40D7-A77D-38BF5959290D}" vid="{2C7B67E7-FB4A-456E-AED3-DE073EBA073C}"/>
    </a:ext>
  </a:extLst>
</a:theme>
</file>

<file path=ppt/theme/theme3.xml><?xml version="1.0" encoding="utf-8"?>
<a:theme xmlns:a="http://schemas.openxmlformats.org/drawingml/2006/main" name="Sininen">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skuskauppakamarin PowerPoint pohja_2020" id="{144269B0-4301-40D7-A77D-38BF5959290D}" vid="{481BB80E-32AA-4047-9909-E7BB774FDD69}"/>
    </a:ext>
  </a:extLst>
</a:theme>
</file>

<file path=ppt/theme/theme4.xml><?xml version="1.0" encoding="utf-8"?>
<a:theme xmlns:a="http://schemas.openxmlformats.org/drawingml/2006/main" name="Pinkki">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skuskauppakamarin PowerPoint pohja_2020" id="{144269B0-4301-40D7-A77D-38BF5959290D}" vid="{91B115E0-A3E2-4C01-8687-E8613304D6EC}"/>
    </a:ext>
  </a:extLst>
</a:theme>
</file>

<file path=ppt/theme/theme5.xml><?xml version="1.0" encoding="utf-8"?>
<a:theme xmlns:a="http://schemas.openxmlformats.org/drawingml/2006/main" name="Lim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skuskauppakamarin PowerPoint pohja_2020" id="{144269B0-4301-40D7-A77D-38BF5959290D}" vid="{D6198DA5-54A3-4D25-B90A-30C1400261F6}"/>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Keskuskauppakamari 2020</Template>
  <TotalTime>142</TotalTime>
  <Words>1182</Words>
  <Application>Microsoft Office PowerPoint</Application>
  <PresentationFormat>Laajakuva</PresentationFormat>
  <Paragraphs>165</Paragraphs>
  <Slides>28</Slides>
  <Notes>0</Notes>
  <HiddenSlides>0</HiddenSlides>
  <MMClips>0</MMClips>
  <ScaleCrop>false</ScaleCrop>
  <HeadingPairs>
    <vt:vector size="6" baseType="variant">
      <vt:variant>
        <vt:lpstr>Käytetyt fontit</vt:lpstr>
      </vt:variant>
      <vt:variant>
        <vt:i4>3</vt:i4>
      </vt:variant>
      <vt:variant>
        <vt:lpstr>Teema</vt:lpstr>
      </vt:variant>
      <vt:variant>
        <vt:i4>5</vt:i4>
      </vt:variant>
      <vt:variant>
        <vt:lpstr>Dian otsikot</vt:lpstr>
      </vt:variant>
      <vt:variant>
        <vt:i4>28</vt:i4>
      </vt:variant>
    </vt:vector>
  </HeadingPairs>
  <TitlesOfParts>
    <vt:vector size="36" baseType="lpstr">
      <vt:lpstr>Arial</vt:lpstr>
      <vt:lpstr>Calibri</vt:lpstr>
      <vt:lpstr>Century Gothic</vt:lpstr>
      <vt:lpstr>Keskuskauppakamarin pohja</vt:lpstr>
      <vt:lpstr>Beige</vt:lpstr>
      <vt:lpstr>Sininen</vt:lpstr>
      <vt:lpstr>Pinkki</vt:lpstr>
      <vt:lpstr>Lime</vt:lpstr>
      <vt:lpstr> Kauppakamarin Vientiyritysbarometri  </vt:lpstr>
      <vt:lpstr>VIENTIYRITYSTEN MARKKINATILANNE              </vt:lpstr>
      <vt:lpstr>Vientimme on alkuvuoden (H1) 2020 aikana verrattuna viime vuoteen 2019</vt:lpstr>
      <vt:lpstr>Vientimme tulee loppuvuoden (H2) aikana 2020 verrattuna alkuvuoteen (H1) 2020</vt:lpstr>
      <vt:lpstr>Vientimme tulee arviomme mukaan ensi vuonna 2021 </vt:lpstr>
      <vt:lpstr>MARKKINAHÄIRIÖT JA  KAUPAN ESTEET</vt:lpstr>
      <vt:lpstr>Tällä hetkellä yrityksemme vientiä haittaavat merkittävästi seuraavat markkinahäiriöt, kaupan esteet tai rajoitukset</vt:lpstr>
      <vt:lpstr>Viranomaistoimet:  kansalliset viennin ja tuonnin kiellot tai rajoitukset </vt:lpstr>
      <vt:lpstr>Rahoitus:  vientikaupan rahoituksen saatavuus </vt:lpstr>
      <vt:lpstr>Logistiikka:  kuljetushäiriöt, vähentyneet reitit, kasvavat kulut, konttipula</vt:lpstr>
      <vt:lpstr>Hankinta – Supply Chain:  hankinta- ja tuotantoketjuhaasteet kuten komponentti- tai raaka-ainepula</vt:lpstr>
      <vt:lpstr>Liikkuvuus:  työntekijöiden liikkuvuus kuten matkustusrajoitukset maiden kesken </vt:lpstr>
      <vt:lpstr>Muut:  joku muu ongelma tai markkinahäiriö</vt:lpstr>
      <vt:lpstr>Muut: joku muu ongelma tai markkinahäiriö</vt:lpstr>
      <vt:lpstr> Yrityksen kilpailukyky ja kansalliset elpymistoimet              </vt:lpstr>
      <vt:lpstr>Miten Suomen hallituksen tähänastisten yritystoimien ja muiden koronatoimien johdosta yrityksenne kilpailukyky ja markkina-asema vientimarkkinoilla on kehittynyt?</vt:lpstr>
      <vt:lpstr>Kommentoi tarvittaessa:</vt:lpstr>
      <vt:lpstr>Miten uskotte, että EU:n heinäkuussa sopima, massiivinen EU-elpymispaketti mukaan lukien EU:n panostukset ilmasto- ja digitalouteen vaikuttaa yrityksenne kilpailukykyyn ja markkina-asemaan vientimarkkinoilla? </vt:lpstr>
      <vt:lpstr>Kommentoi tarvittaessa:</vt:lpstr>
      <vt:lpstr>Miten uskotte eri maiden kansallisten koronatoimien ja elvytyspakettien vaikuttavan jatkossa yrityksenne vientimahdollisuuksiin? </vt:lpstr>
      <vt:lpstr>Kommentoi tarvittaessa:</vt:lpstr>
      <vt:lpstr>Mitä käytännön toimia yrityksenne kaipaa pikaisesti Suomelta yritysten kasvun, kilpailukyvyn ja viennin turvaamiseksi jatkossa? Mainitse 1-3 käytännön asiaa.</vt:lpstr>
      <vt:lpstr>Mitä käytännön toimia yrityksenne kaipaa pikaisesti Suomelta yritysten kasvun, kilpailukyvyn ja viennin turvaamiseksi jatkossa? Mainitse 1-3 käytännön asiaa.</vt:lpstr>
      <vt:lpstr>TAUSTATIEDOT VASTAAJISTA Perustiedot yrityksen kansainvälisestä liiketoiminnasta               </vt:lpstr>
      <vt:lpstr>Toimiala</vt:lpstr>
      <vt:lpstr>Henkilöstömäärä</vt:lpstr>
      <vt:lpstr>Päämarkkina-alueet (valitse tärkeimmät kohdemarkkinat)</vt:lpstr>
      <vt:lpstr>Lisätiedot: Johtaja Timo Vuori timo.vuori@chamber.fi 050 553 5319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Kauppakamarin vientijohtajakysely</dc:title>
  <dc:creator>Tanja Arvola</dc:creator>
  <cp:keywords>Keskuskauppakamari</cp:keywords>
  <cp:lastModifiedBy>Timo Vuori</cp:lastModifiedBy>
  <cp:revision>15</cp:revision>
  <cp:lastPrinted>2020-08-21T13:23:02Z</cp:lastPrinted>
  <dcterms:created xsi:type="dcterms:W3CDTF">2020-08-21T07:30:29Z</dcterms:created>
  <dcterms:modified xsi:type="dcterms:W3CDTF">2020-08-21T13:23:22Z</dcterms:modified>
</cp:coreProperties>
</file>